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64"/>
  </p:notesMasterIdLst>
  <p:sldIdLst>
    <p:sldId id="497" r:id="rId5"/>
    <p:sldId id="297" r:id="rId6"/>
    <p:sldId id="298" r:id="rId7"/>
    <p:sldId id="2950" r:id="rId8"/>
    <p:sldId id="300" r:id="rId9"/>
    <p:sldId id="2951" r:id="rId10"/>
    <p:sldId id="301" r:id="rId11"/>
    <p:sldId id="322" r:id="rId12"/>
    <p:sldId id="323" r:id="rId13"/>
    <p:sldId id="308" r:id="rId14"/>
    <p:sldId id="2952" r:id="rId15"/>
    <p:sldId id="2953" r:id="rId16"/>
    <p:sldId id="311" r:id="rId17"/>
    <p:sldId id="1154" r:id="rId18"/>
    <p:sldId id="2970" r:id="rId19"/>
    <p:sldId id="309" r:id="rId20"/>
    <p:sldId id="2954" r:id="rId21"/>
    <p:sldId id="313" r:id="rId22"/>
    <p:sldId id="2959" r:id="rId23"/>
    <p:sldId id="2960" r:id="rId24"/>
    <p:sldId id="316" r:id="rId25"/>
    <p:sldId id="302" r:id="rId26"/>
    <p:sldId id="2962" r:id="rId27"/>
    <p:sldId id="317" r:id="rId28"/>
    <p:sldId id="1225" r:id="rId29"/>
    <p:sldId id="303" r:id="rId30"/>
    <p:sldId id="2963" r:id="rId31"/>
    <p:sldId id="2964" r:id="rId32"/>
    <p:sldId id="2965" r:id="rId33"/>
    <p:sldId id="2966" r:id="rId34"/>
    <p:sldId id="2967" r:id="rId35"/>
    <p:sldId id="2919" r:id="rId36"/>
    <p:sldId id="305" r:id="rId37"/>
    <p:sldId id="306" r:id="rId38"/>
    <p:sldId id="2957" r:id="rId39"/>
    <p:sldId id="1169" r:id="rId40"/>
    <p:sldId id="2898" r:id="rId41"/>
    <p:sldId id="1164" r:id="rId42"/>
    <p:sldId id="2968" r:id="rId43"/>
    <p:sldId id="1192" r:id="rId44"/>
    <p:sldId id="2902" r:id="rId45"/>
    <p:sldId id="2903" r:id="rId46"/>
    <p:sldId id="1180" r:id="rId47"/>
    <p:sldId id="1178" r:id="rId48"/>
    <p:sldId id="1175" r:id="rId49"/>
    <p:sldId id="1182" r:id="rId50"/>
    <p:sldId id="1181" r:id="rId51"/>
    <p:sldId id="1176" r:id="rId52"/>
    <p:sldId id="1206" r:id="rId53"/>
    <p:sldId id="2899" r:id="rId54"/>
    <p:sldId id="1159" r:id="rId55"/>
    <p:sldId id="2961" r:id="rId56"/>
    <p:sldId id="1165" r:id="rId57"/>
    <p:sldId id="1248" r:id="rId58"/>
    <p:sldId id="2958" r:id="rId59"/>
    <p:sldId id="2905" r:id="rId60"/>
    <p:sldId id="1166" r:id="rId61"/>
    <p:sldId id="2969" r:id="rId62"/>
    <p:sldId id="2949" r:id="rId63"/>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8910815-BE54-4CA2-959D-005966BF031A}">
          <p14:sldIdLst>
            <p14:sldId id="497"/>
            <p14:sldId id="297"/>
            <p14:sldId id="298"/>
            <p14:sldId id="2950"/>
            <p14:sldId id="300"/>
            <p14:sldId id="2951"/>
            <p14:sldId id="301"/>
            <p14:sldId id="322"/>
            <p14:sldId id="323"/>
            <p14:sldId id="308"/>
            <p14:sldId id="2952"/>
            <p14:sldId id="2953"/>
            <p14:sldId id="311"/>
            <p14:sldId id="1154"/>
            <p14:sldId id="2970"/>
            <p14:sldId id="309"/>
            <p14:sldId id="2954"/>
            <p14:sldId id="313"/>
            <p14:sldId id="2959"/>
            <p14:sldId id="2960"/>
            <p14:sldId id="316"/>
            <p14:sldId id="302"/>
            <p14:sldId id="2962"/>
            <p14:sldId id="317"/>
            <p14:sldId id="1225"/>
            <p14:sldId id="303"/>
            <p14:sldId id="2963"/>
            <p14:sldId id="2964"/>
            <p14:sldId id="2965"/>
            <p14:sldId id="2966"/>
            <p14:sldId id="2967"/>
            <p14:sldId id="2919"/>
            <p14:sldId id="305"/>
            <p14:sldId id="306"/>
            <p14:sldId id="2957"/>
            <p14:sldId id="1169"/>
            <p14:sldId id="2898"/>
            <p14:sldId id="1164"/>
            <p14:sldId id="2968"/>
            <p14:sldId id="1192"/>
            <p14:sldId id="2902"/>
            <p14:sldId id="2903"/>
            <p14:sldId id="1180"/>
            <p14:sldId id="1178"/>
            <p14:sldId id="1175"/>
            <p14:sldId id="1182"/>
            <p14:sldId id="1181"/>
            <p14:sldId id="1176"/>
            <p14:sldId id="1206"/>
            <p14:sldId id="2899"/>
            <p14:sldId id="1159"/>
            <p14:sldId id="2961"/>
            <p14:sldId id="1165"/>
            <p14:sldId id="1248"/>
            <p14:sldId id="2958"/>
            <p14:sldId id="2905"/>
            <p14:sldId id="1166"/>
            <p14:sldId id="2969"/>
            <p14:sldId id="29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3841"/>
    <a:srgbClr val="E53232"/>
    <a:srgbClr val="406975"/>
    <a:srgbClr val="82E8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3276" autoAdjust="0"/>
  </p:normalViewPr>
  <p:slideViewPr>
    <p:cSldViewPr snapToGrid="0" snapToObjects="1">
      <p:cViewPr varScale="1">
        <p:scale>
          <a:sx n="68" d="100"/>
          <a:sy n="68" d="100"/>
        </p:scale>
        <p:origin x="191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1_2" csCatId="accent1" phldr="1"/>
      <dgm:spPr/>
    </dgm:pt>
    <dgm:pt modelId="{CED3B68F-AB3B-4F2C-B48D-33D1654C5658}">
      <dgm:prSet phldrT="[Text]" custT="1"/>
      <dgm:spPr/>
      <dgm:t>
        <a:bodyPr/>
        <a:lstStyle/>
        <a:p>
          <a:r>
            <a:rPr lang="en-US" sz="1800" dirty="0"/>
            <a:t>Code </a:t>
          </a:r>
          <a:br>
            <a:rPr lang="en-US" sz="1800" dirty="0"/>
          </a:br>
          <a:r>
            <a:rPr lang="en-US" sz="1800" dirty="0"/>
            <a:t>.java</a:t>
          </a:r>
        </a:p>
      </dgm:t>
    </dgm:pt>
    <dgm:pt modelId="{1D66B9C2-9A4C-4F52-95FF-E22A27B129EF}" type="parTrans" cxnId="{589528CA-82B9-427D-88AA-CA64846C7702}">
      <dgm:prSet/>
      <dgm:spPr/>
      <dgm:t>
        <a:bodyPr/>
        <a:lstStyle/>
        <a:p>
          <a:endParaRPr lang="en-US" sz="1600"/>
        </a:p>
      </dgm:t>
    </dgm:pt>
    <dgm:pt modelId="{A70481FF-312D-463A-949A-A2CB3419D0E0}" type="sibTrans" cxnId="{589528CA-82B9-427D-88AA-CA64846C7702}">
      <dgm:prSet/>
      <dgm:spPr/>
      <dgm:t>
        <a:bodyPr/>
        <a:lstStyle/>
        <a:p>
          <a:endParaRPr lang="en-US" sz="1600"/>
        </a:p>
      </dgm:t>
    </dgm:pt>
    <dgm:pt modelId="{EE19E02D-0C63-47F1-851F-E4182D9A37DB}">
      <dgm:prSet phldrT="[Text]" custT="1"/>
      <dgm:spPr/>
      <dgm:t>
        <a:bodyPr/>
        <a:lstStyle/>
        <a:p>
          <a:r>
            <a:rPr lang="en-US" sz="1800" dirty="0"/>
            <a:t>Compile</a:t>
          </a:r>
          <a:br>
            <a:rPr lang="en-US" sz="1800" dirty="0"/>
          </a:br>
          <a:r>
            <a:rPr lang="en-US" sz="1800" dirty="0"/>
            <a:t>.class</a:t>
          </a:r>
        </a:p>
      </dgm:t>
    </dgm:pt>
    <dgm:pt modelId="{DB23F929-8D87-490C-B7E4-05DCD60D206D}" type="parTrans" cxnId="{42A3AA44-582B-420A-9EB8-725DC430F48C}">
      <dgm:prSet/>
      <dgm:spPr/>
      <dgm:t>
        <a:bodyPr/>
        <a:lstStyle/>
        <a:p>
          <a:endParaRPr lang="en-US" sz="1600"/>
        </a:p>
      </dgm:t>
    </dgm:pt>
    <dgm:pt modelId="{770D0954-893A-4404-9588-4748A0A8A967}" type="sibTrans" cxnId="{42A3AA44-582B-420A-9EB8-725DC430F48C}">
      <dgm:prSet/>
      <dgm:spPr/>
      <dgm:t>
        <a:bodyPr/>
        <a:lstStyle/>
        <a:p>
          <a:endParaRPr lang="en-US" sz="1600"/>
        </a:p>
      </dgm:t>
    </dgm:pt>
    <dgm:pt modelId="{73DFE6C9-32B4-4810-B119-58CA063EF97D}">
      <dgm:prSet phldrT="[Text]" custT="1"/>
      <dgm:spPr/>
      <dgm:t>
        <a:bodyPr/>
        <a:lstStyle/>
        <a:p>
          <a:r>
            <a:rPr lang="en-US" sz="1800" dirty="0"/>
            <a:t>Build</a:t>
          </a:r>
          <a:br>
            <a:rPr lang="en-US" sz="1800" dirty="0"/>
          </a:br>
          <a:r>
            <a:rPr lang="en-US" sz="1800" dirty="0"/>
            <a:t>.jar | .war</a:t>
          </a:r>
        </a:p>
      </dgm:t>
    </dgm:pt>
    <dgm:pt modelId="{95DE9EDC-10F3-4378-867B-E936BACB155B}" type="parTrans" cxnId="{8DCBA324-38B2-4B56-A21B-C53E8A692E21}">
      <dgm:prSet/>
      <dgm:spPr/>
      <dgm:t>
        <a:bodyPr/>
        <a:lstStyle/>
        <a:p>
          <a:endParaRPr lang="en-US" sz="1600"/>
        </a:p>
      </dgm:t>
    </dgm:pt>
    <dgm:pt modelId="{3E7D0FC9-F90F-40B6-817E-A61D7FAF32B5}" type="sibTrans" cxnId="{8DCBA324-38B2-4B56-A21B-C53E8A692E21}">
      <dgm:prSet/>
      <dgm:spPr/>
      <dgm:t>
        <a:bodyPr/>
        <a:lstStyle/>
        <a:p>
          <a:endParaRPr lang="en-US" sz="1600"/>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1175" custLinFactNeighborY="-579"/>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3">
        <dgm:presLayoutVars>
          <dgm:bulletEnabled val="1"/>
        </dgm:presLayoutVars>
      </dgm:prSet>
      <dgm:spPr/>
    </dgm:pt>
    <dgm:pt modelId="{91C447EE-553E-4EA8-97F8-246502A47F9C}" type="pres">
      <dgm:prSet presAssocID="{A70481FF-312D-463A-949A-A2CB3419D0E0}" presName="sibTrans" presStyleCnt="0"/>
      <dgm:spPr/>
    </dgm:pt>
    <dgm:pt modelId="{9EE049A3-15E4-45F4-A505-18B31C74D5F1}" type="pres">
      <dgm:prSet presAssocID="{EE19E02D-0C63-47F1-851F-E4182D9A37DB}" presName="textNode" presStyleLbl="node1" presStyleIdx="1" presStyleCnt="3">
        <dgm:presLayoutVars>
          <dgm:bulletEnabled val="1"/>
        </dgm:presLayoutVars>
      </dgm:prSet>
      <dgm:spPr/>
    </dgm:pt>
    <dgm:pt modelId="{8EDF31ED-0F2D-4394-AE1D-AAD804B48D8C}" type="pres">
      <dgm:prSet presAssocID="{770D0954-893A-4404-9588-4748A0A8A967}" presName="sibTrans" presStyleCnt="0"/>
      <dgm:spPr/>
    </dgm:pt>
    <dgm:pt modelId="{E00B7236-0272-4052-83ED-3BDF68769781}" type="pres">
      <dgm:prSet presAssocID="{73DFE6C9-32B4-4810-B119-58CA063EF97D}" presName="textNode" presStyleLbl="node1" presStyleIdx="2" presStyleCnt="3">
        <dgm:presLayoutVars>
          <dgm:bulletEnabled val="1"/>
        </dgm:presLayoutVars>
      </dgm:prSet>
      <dgm:spPr/>
    </dgm:pt>
  </dgm:ptLst>
  <dgm:cxnLst>
    <dgm:cxn modelId="{B4F7BD1E-71F4-471B-AC37-3E440B224F5F}" type="presOf" srcId="{EE19E02D-0C63-47F1-851F-E4182D9A37DB}" destId="{9EE049A3-15E4-45F4-A505-18B31C74D5F1}" srcOrd="0" destOrd="0" presId="urn:microsoft.com/office/officeart/2005/8/layout/hProcess9"/>
    <dgm:cxn modelId="{8DCBA324-38B2-4B56-A21B-C53E8A692E21}" srcId="{E71B8E6B-41B5-4C49-A1E3-623BBFC32F0C}" destId="{73DFE6C9-32B4-4810-B119-58CA063EF97D}" srcOrd="2" destOrd="0" parTransId="{95DE9EDC-10F3-4378-867B-E936BACB155B}" sibTransId="{3E7D0FC9-F90F-40B6-817E-A61D7FAF32B5}"/>
    <dgm:cxn modelId="{7B9F0D3C-5B66-4A15-83D7-B9FC89629BBD}" type="presOf" srcId="{E71B8E6B-41B5-4C49-A1E3-623BBFC32F0C}" destId="{6DDE9204-DD78-4BFA-AA27-CB58468B7744}" srcOrd="0" destOrd="0" presId="urn:microsoft.com/office/officeart/2005/8/layout/hProcess9"/>
    <dgm:cxn modelId="{42A3AA44-582B-420A-9EB8-725DC430F48C}" srcId="{E71B8E6B-41B5-4C49-A1E3-623BBFC32F0C}" destId="{EE19E02D-0C63-47F1-851F-E4182D9A37DB}" srcOrd="1" destOrd="0" parTransId="{DB23F929-8D87-490C-B7E4-05DCD60D206D}" sibTransId="{770D0954-893A-4404-9588-4748A0A8A967}"/>
    <dgm:cxn modelId="{AE8BB665-1804-4EE4-B2CC-F2352E36A580}" type="presOf" srcId="{CED3B68F-AB3B-4F2C-B48D-33D1654C5658}" destId="{4C91135C-2404-43FE-89CC-D4560168A287}" srcOrd="0" destOrd="0" presId="urn:microsoft.com/office/officeart/2005/8/layout/hProcess9"/>
    <dgm:cxn modelId="{E192999B-DDB3-4F90-BDA6-27E360B39515}" type="presOf" srcId="{73DFE6C9-32B4-4810-B119-58CA063EF97D}" destId="{E00B7236-0272-4052-83ED-3BDF68769781}" srcOrd="0" destOrd="0" presId="urn:microsoft.com/office/officeart/2005/8/layout/hProcess9"/>
    <dgm:cxn modelId="{589528CA-82B9-427D-88AA-CA64846C7702}" srcId="{E71B8E6B-41B5-4C49-A1E3-623BBFC32F0C}" destId="{CED3B68F-AB3B-4F2C-B48D-33D1654C5658}" srcOrd="0" destOrd="0" parTransId="{1D66B9C2-9A4C-4F52-95FF-E22A27B129EF}" sibTransId="{A70481FF-312D-463A-949A-A2CB3419D0E0}"/>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 modelId="{EC6159DA-DD13-4869-922A-F4145A6D8F1D}" type="presParOf" srcId="{291F8BC9-C7B2-4ACB-8DE5-55A5D137C187}" destId="{91C447EE-553E-4EA8-97F8-246502A47F9C}" srcOrd="1" destOrd="0" presId="urn:microsoft.com/office/officeart/2005/8/layout/hProcess9"/>
    <dgm:cxn modelId="{CFC9D56D-15CC-4DCE-9296-6C6732E039BB}" type="presParOf" srcId="{291F8BC9-C7B2-4ACB-8DE5-55A5D137C187}" destId="{9EE049A3-15E4-45F4-A505-18B31C74D5F1}" srcOrd="2" destOrd="0" presId="urn:microsoft.com/office/officeart/2005/8/layout/hProcess9"/>
    <dgm:cxn modelId="{99466C0F-64BA-4F7D-91FF-DBC7F9D1E321}" type="presParOf" srcId="{291F8BC9-C7B2-4ACB-8DE5-55A5D137C187}" destId="{8EDF31ED-0F2D-4394-AE1D-AAD804B48D8C}" srcOrd="3" destOrd="0" presId="urn:microsoft.com/office/officeart/2005/8/layout/hProcess9"/>
    <dgm:cxn modelId="{C9F012BA-F563-41BD-A859-212CB48EBA16}" type="presParOf" srcId="{291F8BC9-C7B2-4ACB-8DE5-55A5D137C187}" destId="{E00B7236-0272-4052-83ED-3BDF687697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0_3" csCatId="mainScheme" phldr="1"/>
      <dgm:spPr/>
    </dgm:pt>
    <dgm:pt modelId="{CED3B68F-AB3B-4F2C-B48D-33D1654C5658}">
      <dgm:prSet phldrT="[Text]"/>
      <dgm:spPr/>
      <dgm:t>
        <a:bodyPr/>
        <a:lstStyle/>
        <a:p>
          <a:r>
            <a:rPr lang="en-US" dirty="0"/>
            <a:t>Byte Code Interpretation</a:t>
          </a:r>
        </a:p>
      </dgm:t>
    </dgm:pt>
    <dgm:pt modelId="{1D66B9C2-9A4C-4F52-95FF-E22A27B129EF}" type="parTrans" cxnId="{589528CA-82B9-427D-88AA-CA64846C7702}">
      <dgm:prSet/>
      <dgm:spPr/>
      <dgm:t>
        <a:bodyPr/>
        <a:lstStyle/>
        <a:p>
          <a:endParaRPr lang="en-US"/>
        </a:p>
      </dgm:t>
    </dgm:pt>
    <dgm:pt modelId="{A70481FF-312D-463A-949A-A2CB3419D0E0}" type="sibTrans" cxnId="{589528CA-82B9-427D-88AA-CA64846C7702}">
      <dgm:prSet/>
      <dgm:spPr/>
      <dgm:t>
        <a:bodyPr/>
        <a:lstStyle/>
        <a:p>
          <a:endParaRPr lang="en-US"/>
        </a:p>
      </dgm:t>
    </dgm:pt>
    <dgm:pt modelId="{EE19E02D-0C63-47F1-851F-E4182D9A37DB}">
      <dgm:prSet phldrT="[Text]"/>
      <dgm:spPr/>
      <dgm:t>
        <a:bodyPr/>
        <a:lstStyle/>
        <a:p>
          <a:r>
            <a:rPr lang="en-US" dirty="0"/>
            <a:t>Tiered JIT compilation</a:t>
          </a:r>
        </a:p>
      </dgm:t>
    </dgm:pt>
    <dgm:pt modelId="{DB23F929-8D87-490C-B7E4-05DCD60D206D}" type="parTrans" cxnId="{42A3AA44-582B-420A-9EB8-725DC430F48C}">
      <dgm:prSet/>
      <dgm:spPr/>
      <dgm:t>
        <a:bodyPr/>
        <a:lstStyle/>
        <a:p>
          <a:endParaRPr lang="en-US"/>
        </a:p>
      </dgm:t>
    </dgm:pt>
    <dgm:pt modelId="{770D0954-893A-4404-9588-4748A0A8A967}" type="sibTrans" cxnId="{42A3AA44-582B-420A-9EB8-725DC430F48C}">
      <dgm:prSet/>
      <dgm:spPr/>
      <dgm:t>
        <a:bodyPr/>
        <a:lstStyle/>
        <a:p>
          <a:endParaRPr lang="en-US"/>
        </a:p>
      </dgm:t>
    </dgm:pt>
    <dgm:pt modelId="{D5907670-E7B0-43FD-995F-387A81DB97F1}">
      <dgm:prSet phldrT="[Text]"/>
      <dgm:spPr/>
      <dgm:t>
        <a:bodyPr/>
        <a:lstStyle/>
        <a:p>
          <a:r>
            <a:rPr lang="en-US"/>
            <a:t>Machine Code execution</a:t>
          </a:r>
          <a:endParaRPr lang="en-US" dirty="0"/>
        </a:p>
      </dgm:t>
    </dgm:pt>
    <dgm:pt modelId="{BA6FF43D-F703-476E-9B25-DE820FE0836B}" type="parTrans" cxnId="{9B85BFBC-6F18-4A2B-B546-11BCB55DF1A6}">
      <dgm:prSet/>
      <dgm:spPr/>
      <dgm:t>
        <a:bodyPr/>
        <a:lstStyle/>
        <a:p>
          <a:endParaRPr lang="en-US"/>
        </a:p>
      </dgm:t>
    </dgm:pt>
    <dgm:pt modelId="{EA878845-6968-4D82-AD4F-B2E3D9769B43}" type="sibTrans" cxnId="{9B85BFBC-6F18-4A2B-B546-11BCB55DF1A6}">
      <dgm:prSet/>
      <dgm:spPr/>
      <dgm:t>
        <a:bodyPr/>
        <a:lstStyle/>
        <a:p>
          <a:endParaRPr lang="en-US"/>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7139" custLinFactNeighborY="-36809"/>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3">
        <dgm:presLayoutVars>
          <dgm:bulletEnabled val="1"/>
        </dgm:presLayoutVars>
      </dgm:prSet>
      <dgm:spPr/>
    </dgm:pt>
    <dgm:pt modelId="{91C447EE-553E-4EA8-97F8-246502A47F9C}" type="pres">
      <dgm:prSet presAssocID="{A70481FF-312D-463A-949A-A2CB3419D0E0}" presName="sibTrans" presStyleCnt="0"/>
      <dgm:spPr/>
    </dgm:pt>
    <dgm:pt modelId="{9EE049A3-15E4-45F4-A505-18B31C74D5F1}" type="pres">
      <dgm:prSet presAssocID="{EE19E02D-0C63-47F1-851F-E4182D9A37DB}" presName="textNode" presStyleLbl="node1" presStyleIdx="1" presStyleCnt="3">
        <dgm:presLayoutVars>
          <dgm:bulletEnabled val="1"/>
        </dgm:presLayoutVars>
      </dgm:prSet>
      <dgm:spPr/>
    </dgm:pt>
    <dgm:pt modelId="{9D807CDC-2957-4530-A3A2-E9008A1E520B}" type="pres">
      <dgm:prSet presAssocID="{770D0954-893A-4404-9588-4748A0A8A967}" presName="sibTrans" presStyleCnt="0"/>
      <dgm:spPr/>
    </dgm:pt>
    <dgm:pt modelId="{9C2580F9-CF8F-4474-80E4-7B6C97E22CDD}" type="pres">
      <dgm:prSet presAssocID="{D5907670-E7B0-43FD-995F-387A81DB97F1}" presName="textNode" presStyleLbl="node1" presStyleIdx="2" presStyleCnt="3">
        <dgm:presLayoutVars>
          <dgm:bulletEnabled val="1"/>
        </dgm:presLayoutVars>
      </dgm:prSet>
      <dgm:spPr/>
    </dgm:pt>
  </dgm:ptLst>
  <dgm:cxnLst>
    <dgm:cxn modelId="{B4F7BD1E-71F4-471B-AC37-3E440B224F5F}" type="presOf" srcId="{EE19E02D-0C63-47F1-851F-E4182D9A37DB}" destId="{9EE049A3-15E4-45F4-A505-18B31C74D5F1}" srcOrd="0" destOrd="0" presId="urn:microsoft.com/office/officeart/2005/8/layout/hProcess9"/>
    <dgm:cxn modelId="{7B9F0D3C-5B66-4A15-83D7-B9FC89629BBD}" type="presOf" srcId="{E71B8E6B-41B5-4C49-A1E3-623BBFC32F0C}" destId="{6DDE9204-DD78-4BFA-AA27-CB58468B7744}" srcOrd="0" destOrd="0" presId="urn:microsoft.com/office/officeart/2005/8/layout/hProcess9"/>
    <dgm:cxn modelId="{42A3AA44-582B-420A-9EB8-725DC430F48C}" srcId="{E71B8E6B-41B5-4C49-A1E3-623BBFC32F0C}" destId="{EE19E02D-0C63-47F1-851F-E4182D9A37DB}" srcOrd="1" destOrd="0" parTransId="{DB23F929-8D87-490C-B7E4-05DCD60D206D}" sibTransId="{770D0954-893A-4404-9588-4748A0A8A967}"/>
    <dgm:cxn modelId="{AE8BB665-1804-4EE4-B2CC-F2352E36A580}" type="presOf" srcId="{CED3B68F-AB3B-4F2C-B48D-33D1654C5658}" destId="{4C91135C-2404-43FE-89CC-D4560168A287}" srcOrd="0" destOrd="0" presId="urn:microsoft.com/office/officeart/2005/8/layout/hProcess9"/>
    <dgm:cxn modelId="{9B85BFBC-6F18-4A2B-B546-11BCB55DF1A6}" srcId="{E71B8E6B-41B5-4C49-A1E3-623BBFC32F0C}" destId="{D5907670-E7B0-43FD-995F-387A81DB97F1}" srcOrd="2" destOrd="0" parTransId="{BA6FF43D-F703-476E-9B25-DE820FE0836B}" sibTransId="{EA878845-6968-4D82-AD4F-B2E3D9769B43}"/>
    <dgm:cxn modelId="{589528CA-82B9-427D-88AA-CA64846C7702}" srcId="{E71B8E6B-41B5-4C49-A1E3-623BBFC32F0C}" destId="{CED3B68F-AB3B-4F2C-B48D-33D1654C5658}" srcOrd="0" destOrd="0" parTransId="{1D66B9C2-9A4C-4F52-95FF-E22A27B129EF}" sibTransId="{A70481FF-312D-463A-949A-A2CB3419D0E0}"/>
    <dgm:cxn modelId="{1C3600FF-3562-4CED-8252-A1BA7D3C989C}" type="presOf" srcId="{D5907670-E7B0-43FD-995F-387A81DB97F1}" destId="{9C2580F9-CF8F-4474-80E4-7B6C97E22CDD}" srcOrd="0" destOrd="0" presId="urn:microsoft.com/office/officeart/2005/8/layout/hProcess9"/>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 modelId="{EC6159DA-DD13-4869-922A-F4145A6D8F1D}" type="presParOf" srcId="{291F8BC9-C7B2-4ACB-8DE5-55A5D137C187}" destId="{91C447EE-553E-4EA8-97F8-246502A47F9C}" srcOrd="1" destOrd="0" presId="urn:microsoft.com/office/officeart/2005/8/layout/hProcess9"/>
    <dgm:cxn modelId="{CFC9D56D-15CC-4DCE-9296-6C6732E039BB}" type="presParOf" srcId="{291F8BC9-C7B2-4ACB-8DE5-55A5D137C187}" destId="{9EE049A3-15E4-45F4-A505-18B31C74D5F1}" srcOrd="2" destOrd="0" presId="urn:microsoft.com/office/officeart/2005/8/layout/hProcess9"/>
    <dgm:cxn modelId="{F1F4468A-3104-4856-8BF9-C105DB6E7DEE}" type="presParOf" srcId="{291F8BC9-C7B2-4ACB-8DE5-55A5D137C187}" destId="{9D807CDC-2957-4530-A3A2-E9008A1E520B}" srcOrd="3" destOrd="0" presId="urn:microsoft.com/office/officeart/2005/8/layout/hProcess9"/>
    <dgm:cxn modelId="{40E45D73-CEC0-49A1-9858-ECC1284E8373}" type="presParOf" srcId="{291F8BC9-C7B2-4ACB-8DE5-55A5D137C187}" destId="{9C2580F9-CF8F-4474-80E4-7B6C97E22CDD}"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1_2" csCatId="accent1" phldr="1"/>
      <dgm:spPr/>
    </dgm:pt>
    <dgm:pt modelId="{CED3B68F-AB3B-4F2C-B48D-33D1654C5658}">
      <dgm:prSet phldrT="[Text]" custT="1"/>
      <dgm:spPr/>
      <dgm:t>
        <a:bodyPr/>
        <a:lstStyle/>
        <a:p>
          <a:r>
            <a:rPr lang="en-US" sz="1800" dirty="0"/>
            <a:t>Code </a:t>
          </a:r>
          <a:br>
            <a:rPr lang="en-US" sz="1800" dirty="0"/>
          </a:br>
          <a:r>
            <a:rPr lang="en-US" sz="1800" dirty="0"/>
            <a:t>.java</a:t>
          </a:r>
        </a:p>
      </dgm:t>
    </dgm:pt>
    <dgm:pt modelId="{1D66B9C2-9A4C-4F52-95FF-E22A27B129EF}" type="parTrans" cxnId="{589528CA-82B9-427D-88AA-CA64846C7702}">
      <dgm:prSet/>
      <dgm:spPr/>
      <dgm:t>
        <a:bodyPr/>
        <a:lstStyle/>
        <a:p>
          <a:endParaRPr lang="en-US" sz="1600"/>
        </a:p>
      </dgm:t>
    </dgm:pt>
    <dgm:pt modelId="{A70481FF-312D-463A-949A-A2CB3419D0E0}" type="sibTrans" cxnId="{589528CA-82B9-427D-88AA-CA64846C7702}">
      <dgm:prSet/>
      <dgm:spPr/>
      <dgm:t>
        <a:bodyPr/>
        <a:lstStyle/>
        <a:p>
          <a:endParaRPr lang="en-US" sz="1600"/>
        </a:p>
      </dgm:t>
    </dgm:pt>
    <dgm:pt modelId="{EE19E02D-0C63-47F1-851F-E4182D9A37DB}">
      <dgm:prSet phldrT="[Text]" custT="1"/>
      <dgm:spPr/>
      <dgm:t>
        <a:bodyPr/>
        <a:lstStyle/>
        <a:p>
          <a:r>
            <a:rPr lang="en-US" sz="1800" dirty="0"/>
            <a:t>Compile</a:t>
          </a:r>
          <a:br>
            <a:rPr lang="en-US" sz="1800" dirty="0"/>
          </a:br>
          <a:r>
            <a:rPr lang="en-US" sz="1800" dirty="0"/>
            <a:t>.class</a:t>
          </a:r>
        </a:p>
      </dgm:t>
    </dgm:pt>
    <dgm:pt modelId="{DB23F929-8D87-490C-B7E4-05DCD60D206D}" type="parTrans" cxnId="{42A3AA44-582B-420A-9EB8-725DC430F48C}">
      <dgm:prSet/>
      <dgm:spPr/>
      <dgm:t>
        <a:bodyPr/>
        <a:lstStyle/>
        <a:p>
          <a:endParaRPr lang="en-US" sz="1600"/>
        </a:p>
      </dgm:t>
    </dgm:pt>
    <dgm:pt modelId="{770D0954-893A-4404-9588-4748A0A8A967}" type="sibTrans" cxnId="{42A3AA44-582B-420A-9EB8-725DC430F48C}">
      <dgm:prSet/>
      <dgm:spPr/>
      <dgm:t>
        <a:bodyPr/>
        <a:lstStyle/>
        <a:p>
          <a:endParaRPr lang="en-US" sz="1600"/>
        </a:p>
      </dgm:t>
    </dgm:pt>
    <dgm:pt modelId="{73DFE6C9-32B4-4810-B119-58CA063EF97D}">
      <dgm:prSet phldrT="[Text]" custT="1"/>
      <dgm:spPr/>
      <dgm:t>
        <a:bodyPr/>
        <a:lstStyle/>
        <a:p>
          <a:r>
            <a:rPr lang="en-US" sz="1800" dirty="0"/>
            <a:t>Build</a:t>
          </a:r>
          <a:br>
            <a:rPr lang="en-US" sz="1800" dirty="0"/>
          </a:br>
          <a:r>
            <a:rPr lang="en-US" sz="1800" dirty="0"/>
            <a:t>.jar | .war</a:t>
          </a:r>
        </a:p>
      </dgm:t>
    </dgm:pt>
    <dgm:pt modelId="{95DE9EDC-10F3-4378-867B-E936BACB155B}" type="parTrans" cxnId="{8DCBA324-38B2-4B56-A21B-C53E8A692E21}">
      <dgm:prSet/>
      <dgm:spPr/>
      <dgm:t>
        <a:bodyPr/>
        <a:lstStyle/>
        <a:p>
          <a:endParaRPr lang="en-US" sz="1600"/>
        </a:p>
      </dgm:t>
    </dgm:pt>
    <dgm:pt modelId="{3E7D0FC9-F90F-40B6-817E-A61D7FAF32B5}" type="sibTrans" cxnId="{8DCBA324-38B2-4B56-A21B-C53E8A692E21}">
      <dgm:prSet/>
      <dgm:spPr/>
      <dgm:t>
        <a:bodyPr/>
        <a:lstStyle/>
        <a:p>
          <a:endParaRPr lang="en-US" sz="1600"/>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1175" custLinFactNeighborY="-579"/>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3">
        <dgm:presLayoutVars>
          <dgm:bulletEnabled val="1"/>
        </dgm:presLayoutVars>
      </dgm:prSet>
      <dgm:spPr/>
    </dgm:pt>
    <dgm:pt modelId="{91C447EE-553E-4EA8-97F8-246502A47F9C}" type="pres">
      <dgm:prSet presAssocID="{A70481FF-312D-463A-949A-A2CB3419D0E0}" presName="sibTrans" presStyleCnt="0"/>
      <dgm:spPr/>
    </dgm:pt>
    <dgm:pt modelId="{9EE049A3-15E4-45F4-A505-18B31C74D5F1}" type="pres">
      <dgm:prSet presAssocID="{EE19E02D-0C63-47F1-851F-E4182D9A37DB}" presName="textNode" presStyleLbl="node1" presStyleIdx="1" presStyleCnt="3">
        <dgm:presLayoutVars>
          <dgm:bulletEnabled val="1"/>
        </dgm:presLayoutVars>
      </dgm:prSet>
      <dgm:spPr/>
    </dgm:pt>
    <dgm:pt modelId="{8EDF31ED-0F2D-4394-AE1D-AAD804B48D8C}" type="pres">
      <dgm:prSet presAssocID="{770D0954-893A-4404-9588-4748A0A8A967}" presName="sibTrans" presStyleCnt="0"/>
      <dgm:spPr/>
    </dgm:pt>
    <dgm:pt modelId="{E00B7236-0272-4052-83ED-3BDF68769781}" type="pres">
      <dgm:prSet presAssocID="{73DFE6C9-32B4-4810-B119-58CA063EF97D}" presName="textNode" presStyleLbl="node1" presStyleIdx="2" presStyleCnt="3">
        <dgm:presLayoutVars>
          <dgm:bulletEnabled val="1"/>
        </dgm:presLayoutVars>
      </dgm:prSet>
      <dgm:spPr/>
    </dgm:pt>
  </dgm:ptLst>
  <dgm:cxnLst>
    <dgm:cxn modelId="{B4F7BD1E-71F4-471B-AC37-3E440B224F5F}" type="presOf" srcId="{EE19E02D-0C63-47F1-851F-E4182D9A37DB}" destId="{9EE049A3-15E4-45F4-A505-18B31C74D5F1}" srcOrd="0" destOrd="0" presId="urn:microsoft.com/office/officeart/2005/8/layout/hProcess9"/>
    <dgm:cxn modelId="{8DCBA324-38B2-4B56-A21B-C53E8A692E21}" srcId="{E71B8E6B-41B5-4C49-A1E3-623BBFC32F0C}" destId="{73DFE6C9-32B4-4810-B119-58CA063EF97D}" srcOrd="2" destOrd="0" parTransId="{95DE9EDC-10F3-4378-867B-E936BACB155B}" sibTransId="{3E7D0FC9-F90F-40B6-817E-A61D7FAF32B5}"/>
    <dgm:cxn modelId="{7B9F0D3C-5B66-4A15-83D7-B9FC89629BBD}" type="presOf" srcId="{E71B8E6B-41B5-4C49-A1E3-623BBFC32F0C}" destId="{6DDE9204-DD78-4BFA-AA27-CB58468B7744}" srcOrd="0" destOrd="0" presId="urn:microsoft.com/office/officeart/2005/8/layout/hProcess9"/>
    <dgm:cxn modelId="{42A3AA44-582B-420A-9EB8-725DC430F48C}" srcId="{E71B8E6B-41B5-4C49-A1E3-623BBFC32F0C}" destId="{EE19E02D-0C63-47F1-851F-E4182D9A37DB}" srcOrd="1" destOrd="0" parTransId="{DB23F929-8D87-490C-B7E4-05DCD60D206D}" sibTransId="{770D0954-893A-4404-9588-4748A0A8A967}"/>
    <dgm:cxn modelId="{AE8BB665-1804-4EE4-B2CC-F2352E36A580}" type="presOf" srcId="{CED3B68F-AB3B-4F2C-B48D-33D1654C5658}" destId="{4C91135C-2404-43FE-89CC-D4560168A287}" srcOrd="0" destOrd="0" presId="urn:microsoft.com/office/officeart/2005/8/layout/hProcess9"/>
    <dgm:cxn modelId="{E192999B-DDB3-4F90-BDA6-27E360B39515}" type="presOf" srcId="{73DFE6C9-32B4-4810-B119-58CA063EF97D}" destId="{E00B7236-0272-4052-83ED-3BDF68769781}" srcOrd="0" destOrd="0" presId="urn:microsoft.com/office/officeart/2005/8/layout/hProcess9"/>
    <dgm:cxn modelId="{589528CA-82B9-427D-88AA-CA64846C7702}" srcId="{E71B8E6B-41B5-4C49-A1E3-623BBFC32F0C}" destId="{CED3B68F-AB3B-4F2C-B48D-33D1654C5658}" srcOrd="0" destOrd="0" parTransId="{1D66B9C2-9A4C-4F52-95FF-E22A27B129EF}" sibTransId="{A70481FF-312D-463A-949A-A2CB3419D0E0}"/>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 modelId="{EC6159DA-DD13-4869-922A-F4145A6D8F1D}" type="presParOf" srcId="{291F8BC9-C7B2-4ACB-8DE5-55A5D137C187}" destId="{91C447EE-553E-4EA8-97F8-246502A47F9C}" srcOrd="1" destOrd="0" presId="urn:microsoft.com/office/officeart/2005/8/layout/hProcess9"/>
    <dgm:cxn modelId="{CFC9D56D-15CC-4DCE-9296-6C6732E039BB}" type="presParOf" srcId="{291F8BC9-C7B2-4ACB-8DE5-55A5D137C187}" destId="{9EE049A3-15E4-45F4-A505-18B31C74D5F1}" srcOrd="2" destOrd="0" presId="urn:microsoft.com/office/officeart/2005/8/layout/hProcess9"/>
    <dgm:cxn modelId="{99466C0F-64BA-4F7D-91FF-DBC7F9D1E321}" type="presParOf" srcId="{291F8BC9-C7B2-4ACB-8DE5-55A5D137C187}" destId="{8EDF31ED-0F2D-4394-AE1D-AAD804B48D8C}" srcOrd="3" destOrd="0" presId="urn:microsoft.com/office/officeart/2005/8/layout/hProcess9"/>
    <dgm:cxn modelId="{C9F012BA-F563-41BD-A859-212CB48EBA16}" type="presParOf" srcId="{291F8BC9-C7B2-4ACB-8DE5-55A5D137C187}" destId="{E00B7236-0272-4052-83ED-3BDF68769781}"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1_2" csCatId="accent1" phldr="1"/>
      <dgm:spPr/>
    </dgm:pt>
    <dgm:pt modelId="{CED3B68F-AB3B-4F2C-B48D-33D1654C5658}">
      <dgm:prSet phldrT="[Text]"/>
      <dgm:spPr/>
      <dgm:t>
        <a:bodyPr/>
        <a:lstStyle/>
        <a:p>
          <a:r>
            <a:rPr lang="en-US" dirty="0"/>
            <a:t>Code </a:t>
          </a:r>
          <a:br>
            <a:rPr lang="en-US" dirty="0"/>
          </a:br>
          <a:r>
            <a:rPr lang="en-US" dirty="0"/>
            <a:t>.java</a:t>
          </a:r>
        </a:p>
      </dgm:t>
    </dgm:pt>
    <dgm:pt modelId="{1D66B9C2-9A4C-4F52-95FF-E22A27B129EF}" type="parTrans" cxnId="{589528CA-82B9-427D-88AA-CA64846C7702}">
      <dgm:prSet/>
      <dgm:spPr/>
      <dgm:t>
        <a:bodyPr/>
        <a:lstStyle/>
        <a:p>
          <a:endParaRPr lang="en-US"/>
        </a:p>
      </dgm:t>
    </dgm:pt>
    <dgm:pt modelId="{A70481FF-312D-463A-949A-A2CB3419D0E0}" type="sibTrans" cxnId="{589528CA-82B9-427D-88AA-CA64846C7702}">
      <dgm:prSet/>
      <dgm:spPr/>
      <dgm:t>
        <a:bodyPr/>
        <a:lstStyle/>
        <a:p>
          <a:endParaRPr lang="en-US"/>
        </a:p>
      </dgm:t>
    </dgm:pt>
    <dgm:pt modelId="{EE19E02D-0C63-47F1-851F-E4182D9A37DB}">
      <dgm:prSet phldrT="[Text]"/>
      <dgm:spPr/>
      <dgm:t>
        <a:bodyPr/>
        <a:lstStyle/>
        <a:p>
          <a:r>
            <a:rPr lang="en-US" dirty="0"/>
            <a:t>Compile</a:t>
          </a:r>
          <a:br>
            <a:rPr lang="en-US" dirty="0"/>
          </a:br>
          <a:r>
            <a:rPr lang="en-US" dirty="0"/>
            <a:t>.class</a:t>
          </a:r>
        </a:p>
      </dgm:t>
    </dgm:pt>
    <dgm:pt modelId="{DB23F929-8D87-490C-B7E4-05DCD60D206D}" type="parTrans" cxnId="{42A3AA44-582B-420A-9EB8-725DC430F48C}">
      <dgm:prSet/>
      <dgm:spPr/>
      <dgm:t>
        <a:bodyPr/>
        <a:lstStyle/>
        <a:p>
          <a:endParaRPr lang="en-US"/>
        </a:p>
      </dgm:t>
    </dgm:pt>
    <dgm:pt modelId="{770D0954-893A-4404-9588-4748A0A8A967}" type="sibTrans" cxnId="{42A3AA44-582B-420A-9EB8-725DC430F48C}">
      <dgm:prSet/>
      <dgm:spPr/>
      <dgm:t>
        <a:bodyPr/>
        <a:lstStyle/>
        <a:p>
          <a:endParaRPr lang="en-US"/>
        </a:p>
      </dgm:t>
    </dgm:pt>
    <dgm:pt modelId="{73DFE6C9-32B4-4810-B119-58CA063EF97D}">
      <dgm:prSet phldrT="[Text]"/>
      <dgm:spPr/>
      <dgm:t>
        <a:bodyPr/>
        <a:lstStyle/>
        <a:p>
          <a:r>
            <a:rPr lang="en-US" dirty="0"/>
            <a:t>Generate Native Binary Image</a:t>
          </a:r>
        </a:p>
      </dgm:t>
    </dgm:pt>
    <dgm:pt modelId="{95DE9EDC-10F3-4378-867B-E936BACB155B}" type="parTrans" cxnId="{8DCBA324-38B2-4B56-A21B-C53E8A692E21}">
      <dgm:prSet/>
      <dgm:spPr/>
      <dgm:t>
        <a:bodyPr/>
        <a:lstStyle/>
        <a:p>
          <a:endParaRPr lang="en-US"/>
        </a:p>
      </dgm:t>
    </dgm:pt>
    <dgm:pt modelId="{3E7D0FC9-F90F-40B6-817E-A61D7FAF32B5}" type="sibTrans" cxnId="{8DCBA324-38B2-4B56-A21B-C53E8A692E21}">
      <dgm:prSet/>
      <dgm:spPr/>
      <dgm:t>
        <a:bodyPr/>
        <a:lstStyle/>
        <a:p>
          <a:endParaRPr lang="en-US"/>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8824" custLinFactNeighborY="-644"/>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3">
        <dgm:presLayoutVars>
          <dgm:bulletEnabled val="1"/>
        </dgm:presLayoutVars>
      </dgm:prSet>
      <dgm:spPr/>
    </dgm:pt>
    <dgm:pt modelId="{91C447EE-553E-4EA8-97F8-246502A47F9C}" type="pres">
      <dgm:prSet presAssocID="{A70481FF-312D-463A-949A-A2CB3419D0E0}" presName="sibTrans" presStyleCnt="0"/>
      <dgm:spPr/>
    </dgm:pt>
    <dgm:pt modelId="{9EE049A3-15E4-45F4-A505-18B31C74D5F1}" type="pres">
      <dgm:prSet presAssocID="{EE19E02D-0C63-47F1-851F-E4182D9A37DB}" presName="textNode" presStyleLbl="node1" presStyleIdx="1" presStyleCnt="3">
        <dgm:presLayoutVars>
          <dgm:bulletEnabled val="1"/>
        </dgm:presLayoutVars>
      </dgm:prSet>
      <dgm:spPr/>
    </dgm:pt>
    <dgm:pt modelId="{8EDF31ED-0F2D-4394-AE1D-AAD804B48D8C}" type="pres">
      <dgm:prSet presAssocID="{770D0954-893A-4404-9588-4748A0A8A967}" presName="sibTrans" presStyleCnt="0"/>
      <dgm:spPr/>
    </dgm:pt>
    <dgm:pt modelId="{E00B7236-0272-4052-83ED-3BDF68769781}" type="pres">
      <dgm:prSet presAssocID="{73DFE6C9-32B4-4810-B119-58CA063EF97D}" presName="textNode" presStyleLbl="node1" presStyleIdx="2" presStyleCnt="3">
        <dgm:presLayoutVars>
          <dgm:bulletEnabled val="1"/>
        </dgm:presLayoutVars>
      </dgm:prSet>
      <dgm:spPr/>
    </dgm:pt>
  </dgm:ptLst>
  <dgm:cxnLst>
    <dgm:cxn modelId="{B4F7BD1E-71F4-471B-AC37-3E440B224F5F}" type="presOf" srcId="{EE19E02D-0C63-47F1-851F-E4182D9A37DB}" destId="{9EE049A3-15E4-45F4-A505-18B31C74D5F1}" srcOrd="0" destOrd="0" presId="urn:microsoft.com/office/officeart/2005/8/layout/hProcess9"/>
    <dgm:cxn modelId="{8DCBA324-38B2-4B56-A21B-C53E8A692E21}" srcId="{E71B8E6B-41B5-4C49-A1E3-623BBFC32F0C}" destId="{73DFE6C9-32B4-4810-B119-58CA063EF97D}" srcOrd="2" destOrd="0" parTransId="{95DE9EDC-10F3-4378-867B-E936BACB155B}" sibTransId="{3E7D0FC9-F90F-40B6-817E-A61D7FAF32B5}"/>
    <dgm:cxn modelId="{7B9F0D3C-5B66-4A15-83D7-B9FC89629BBD}" type="presOf" srcId="{E71B8E6B-41B5-4C49-A1E3-623BBFC32F0C}" destId="{6DDE9204-DD78-4BFA-AA27-CB58468B7744}" srcOrd="0" destOrd="0" presId="urn:microsoft.com/office/officeart/2005/8/layout/hProcess9"/>
    <dgm:cxn modelId="{42A3AA44-582B-420A-9EB8-725DC430F48C}" srcId="{E71B8E6B-41B5-4C49-A1E3-623BBFC32F0C}" destId="{EE19E02D-0C63-47F1-851F-E4182D9A37DB}" srcOrd="1" destOrd="0" parTransId="{DB23F929-8D87-490C-B7E4-05DCD60D206D}" sibTransId="{770D0954-893A-4404-9588-4748A0A8A967}"/>
    <dgm:cxn modelId="{AE8BB665-1804-4EE4-B2CC-F2352E36A580}" type="presOf" srcId="{CED3B68F-AB3B-4F2C-B48D-33D1654C5658}" destId="{4C91135C-2404-43FE-89CC-D4560168A287}" srcOrd="0" destOrd="0" presId="urn:microsoft.com/office/officeart/2005/8/layout/hProcess9"/>
    <dgm:cxn modelId="{E192999B-DDB3-4F90-BDA6-27E360B39515}" type="presOf" srcId="{73DFE6C9-32B4-4810-B119-58CA063EF97D}" destId="{E00B7236-0272-4052-83ED-3BDF68769781}" srcOrd="0" destOrd="0" presId="urn:microsoft.com/office/officeart/2005/8/layout/hProcess9"/>
    <dgm:cxn modelId="{589528CA-82B9-427D-88AA-CA64846C7702}" srcId="{E71B8E6B-41B5-4C49-A1E3-623BBFC32F0C}" destId="{CED3B68F-AB3B-4F2C-B48D-33D1654C5658}" srcOrd="0" destOrd="0" parTransId="{1D66B9C2-9A4C-4F52-95FF-E22A27B129EF}" sibTransId="{A70481FF-312D-463A-949A-A2CB3419D0E0}"/>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 modelId="{EC6159DA-DD13-4869-922A-F4145A6D8F1D}" type="presParOf" srcId="{291F8BC9-C7B2-4ACB-8DE5-55A5D137C187}" destId="{91C447EE-553E-4EA8-97F8-246502A47F9C}" srcOrd="1" destOrd="0" presId="urn:microsoft.com/office/officeart/2005/8/layout/hProcess9"/>
    <dgm:cxn modelId="{CFC9D56D-15CC-4DCE-9296-6C6732E039BB}" type="presParOf" srcId="{291F8BC9-C7B2-4ACB-8DE5-55A5D137C187}" destId="{9EE049A3-15E4-45F4-A505-18B31C74D5F1}" srcOrd="2" destOrd="0" presId="urn:microsoft.com/office/officeart/2005/8/layout/hProcess9"/>
    <dgm:cxn modelId="{99466C0F-64BA-4F7D-91FF-DBC7F9D1E321}" type="presParOf" srcId="{291F8BC9-C7B2-4ACB-8DE5-55A5D137C187}" destId="{8EDF31ED-0F2D-4394-AE1D-AAD804B48D8C}" srcOrd="3" destOrd="0" presId="urn:microsoft.com/office/officeart/2005/8/layout/hProcess9"/>
    <dgm:cxn modelId="{C9F012BA-F563-41BD-A859-212CB48EBA16}" type="presParOf" srcId="{291F8BC9-C7B2-4ACB-8DE5-55A5D137C187}" destId="{E00B7236-0272-4052-83ED-3BDF68769781}" srcOrd="4" destOrd="0" presId="urn:microsoft.com/office/officeart/2005/8/layout/hProcess9"/>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0_3" csCatId="mainScheme" phldr="1"/>
      <dgm:spPr/>
    </dgm:pt>
    <dgm:pt modelId="{CED3B68F-AB3B-4F2C-B48D-33D1654C5658}">
      <dgm:prSet phldrT="[Text]"/>
      <dgm:spPr/>
      <dgm:t>
        <a:bodyPr/>
        <a:lstStyle/>
        <a:p>
          <a:r>
            <a:rPr lang="en-US" dirty="0"/>
            <a:t>Byte Code Interpretation</a:t>
          </a:r>
        </a:p>
      </dgm:t>
    </dgm:pt>
    <dgm:pt modelId="{1D66B9C2-9A4C-4F52-95FF-E22A27B129EF}" type="parTrans" cxnId="{589528CA-82B9-427D-88AA-CA64846C7702}">
      <dgm:prSet/>
      <dgm:spPr/>
      <dgm:t>
        <a:bodyPr/>
        <a:lstStyle/>
        <a:p>
          <a:endParaRPr lang="en-US"/>
        </a:p>
      </dgm:t>
    </dgm:pt>
    <dgm:pt modelId="{A70481FF-312D-463A-949A-A2CB3419D0E0}" type="sibTrans" cxnId="{589528CA-82B9-427D-88AA-CA64846C7702}">
      <dgm:prSet/>
      <dgm:spPr/>
      <dgm:t>
        <a:bodyPr/>
        <a:lstStyle/>
        <a:p>
          <a:endParaRPr lang="en-US"/>
        </a:p>
      </dgm:t>
    </dgm:pt>
    <dgm:pt modelId="{EE19E02D-0C63-47F1-851F-E4182D9A37DB}">
      <dgm:prSet phldrT="[Text]"/>
      <dgm:spPr/>
      <dgm:t>
        <a:bodyPr/>
        <a:lstStyle/>
        <a:p>
          <a:r>
            <a:rPr lang="en-US" dirty="0"/>
            <a:t>Tiered JIT compilation</a:t>
          </a:r>
        </a:p>
      </dgm:t>
    </dgm:pt>
    <dgm:pt modelId="{DB23F929-8D87-490C-B7E4-05DCD60D206D}" type="parTrans" cxnId="{42A3AA44-582B-420A-9EB8-725DC430F48C}">
      <dgm:prSet/>
      <dgm:spPr/>
      <dgm:t>
        <a:bodyPr/>
        <a:lstStyle/>
        <a:p>
          <a:endParaRPr lang="en-US"/>
        </a:p>
      </dgm:t>
    </dgm:pt>
    <dgm:pt modelId="{770D0954-893A-4404-9588-4748A0A8A967}" type="sibTrans" cxnId="{42A3AA44-582B-420A-9EB8-725DC430F48C}">
      <dgm:prSet/>
      <dgm:spPr/>
      <dgm:t>
        <a:bodyPr/>
        <a:lstStyle/>
        <a:p>
          <a:endParaRPr lang="en-US"/>
        </a:p>
      </dgm:t>
    </dgm:pt>
    <dgm:pt modelId="{D5907670-E7B0-43FD-995F-387A81DB97F1}">
      <dgm:prSet phldrT="[Text]"/>
      <dgm:spPr/>
      <dgm:t>
        <a:bodyPr/>
        <a:lstStyle/>
        <a:p>
          <a:r>
            <a:rPr lang="en-US"/>
            <a:t>Machine Code execution</a:t>
          </a:r>
          <a:endParaRPr lang="en-US" dirty="0"/>
        </a:p>
      </dgm:t>
    </dgm:pt>
    <dgm:pt modelId="{BA6FF43D-F703-476E-9B25-DE820FE0836B}" type="parTrans" cxnId="{9B85BFBC-6F18-4A2B-B546-11BCB55DF1A6}">
      <dgm:prSet/>
      <dgm:spPr/>
      <dgm:t>
        <a:bodyPr/>
        <a:lstStyle/>
        <a:p>
          <a:endParaRPr lang="en-US"/>
        </a:p>
      </dgm:t>
    </dgm:pt>
    <dgm:pt modelId="{EA878845-6968-4D82-AD4F-B2E3D9769B43}" type="sibTrans" cxnId="{9B85BFBC-6F18-4A2B-B546-11BCB55DF1A6}">
      <dgm:prSet/>
      <dgm:spPr/>
      <dgm:t>
        <a:bodyPr/>
        <a:lstStyle/>
        <a:p>
          <a:endParaRPr lang="en-US"/>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7139" custLinFactNeighborY="-36809"/>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3">
        <dgm:presLayoutVars>
          <dgm:bulletEnabled val="1"/>
        </dgm:presLayoutVars>
      </dgm:prSet>
      <dgm:spPr/>
    </dgm:pt>
    <dgm:pt modelId="{91C447EE-553E-4EA8-97F8-246502A47F9C}" type="pres">
      <dgm:prSet presAssocID="{A70481FF-312D-463A-949A-A2CB3419D0E0}" presName="sibTrans" presStyleCnt="0"/>
      <dgm:spPr/>
    </dgm:pt>
    <dgm:pt modelId="{9EE049A3-15E4-45F4-A505-18B31C74D5F1}" type="pres">
      <dgm:prSet presAssocID="{EE19E02D-0C63-47F1-851F-E4182D9A37DB}" presName="textNode" presStyleLbl="node1" presStyleIdx="1" presStyleCnt="3">
        <dgm:presLayoutVars>
          <dgm:bulletEnabled val="1"/>
        </dgm:presLayoutVars>
      </dgm:prSet>
      <dgm:spPr/>
    </dgm:pt>
    <dgm:pt modelId="{9D807CDC-2957-4530-A3A2-E9008A1E520B}" type="pres">
      <dgm:prSet presAssocID="{770D0954-893A-4404-9588-4748A0A8A967}" presName="sibTrans" presStyleCnt="0"/>
      <dgm:spPr/>
    </dgm:pt>
    <dgm:pt modelId="{9C2580F9-CF8F-4474-80E4-7B6C97E22CDD}" type="pres">
      <dgm:prSet presAssocID="{D5907670-E7B0-43FD-995F-387A81DB97F1}" presName="textNode" presStyleLbl="node1" presStyleIdx="2" presStyleCnt="3">
        <dgm:presLayoutVars>
          <dgm:bulletEnabled val="1"/>
        </dgm:presLayoutVars>
      </dgm:prSet>
      <dgm:spPr/>
    </dgm:pt>
  </dgm:ptLst>
  <dgm:cxnLst>
    <dgm:cxn modelId="{B4F7BD1E-71F4-471B-AC37-3E440B224F5F}" type="presOf" srcId="{EE19E02D-0C63-47F1-851F-E4182D9A37DB}" destId="{9EE049A3-15E4-45F4-A505-18B31C74D5F1}" srcOrd="0" destOrd="0" presId="urn:microsoft.com/office/officeart/2005/8/layout/hProcess9"/>
    <dgm:cxn modelId="{7B9F0D3C-5B66-4A15-83D7-B9FC89629BBD}" type="presOf" srcId="{E71B8E6B-41B5-4C49-A1E3-623BBFC32F0C}" destId="{6DDE9204-DD78-4BFA-AA27-CB58468B7744}" srcOrd="0" destOrd="0" presId="urn:microsoft.com/office/officeart/2005/8/layout/hProcess9"/>
    <dgm:cxn modelId="{42A3AA44-582B-420A-9EB8-725DC430F48C}" srcId="{E71B8E6B-41B5-4C49-A1E3-623BBFC32F0C}" destId="{EE19E02D-0C63-47F1-851F-E4182D9A37DB}" srcOrd="1" destOrd="0" parTransId="{DB23F929-8D87-490C-B7E4-05DCD60D206D}" sibTransId="{770D0954-893A-4404-9588-4748A0A8A967}"/>
    <dgm:cxn modelId="{AE8BB665-1804-4EE4-B2CC-F2352E36A580}" type="presOf" srcId="{CED3B68F-AB3B-4F2C-B48D-33D1654C5658}" destId="{4C91135C-2404-43FE-89CC-D4560168A287}" srcOrd="0" destOrd="0" presId="urn:microsoft.com/office/officeart/2005/8/layout/hProcess9"/>
    <dgm:cxn modelId="{9B85BFBC-6F18-4A2B-B546-11BCB55DF1A6}" srcId="{E71B8E6B-41B5-4C49-A1E3-623BBFC32F0C}" destId="{D5907670-E7B0-43FD-995F-387A81DB97F1}" srcOrd="2" destOrd="0" parTransId="{BA6FF43D-F703-476E-9B25-DE820FE0836B}" sibTransId="{EA878845-6968-4D82-AD4F-B2E3D9769B43}"/>
    <dgm:cxn modelId="{589528CA-82B9-427D-88AA-CA64846C7702}" srcId="{E71B8E6B-41B5-4C49-A1E3-623BBFC32F0C}" destId="{CED3B68F-AB3B-4F2C-B48D-33D1654C5658}" srcOrd="0" destOrd="0" parTransId="{1D66B9C2-9A4C-4F52-95FF-E22A27B129EF}" sibTransId="{A70481FF-312D-463A-949A-A2CB3419D0E0}"/>
    <dgm:cxn modelId="{1C3600FF-3562-4CED-8252-A1BA7D3C989C}" type="presOf" srcId="{D5907670-E7B0-43FD-995F-387A81DB97F1}" destId="{9C2580F9-CF8F-4474-80E4-7B6C97E22CDD}" srcOrd="0" destOrd="0" presId="urn:microsoft.com/office/officeart/2005/8/layout/hProcess9"/>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 modelId="{EC6159DA-DD13-4869-922A-F4145A6D8F1D}" type="presParOf" srcId="{291F8BC9-C7B2-4ACB-8DE5-55A5D137C187}" destId="{91C447EE-553E-4EA8-97F8-246502A47F9C}" srcOrd="1" destOrd="0" presId="urn:microsoft.com/office/officeart/2005/8/layout/hProcess9"/>
    <dgm:cxn modelId="{CFC9D56D-15CC-4DCE-9296-6C6732E039BB}" type="presParOf" srcId="{291F8BC9-C7B2-4ACB-8DE5-55A5D137C187}" destId="{9EE049A3-15E4-45F4-A505-18B31C74D5F1}" srcOrd="2" destOrd="0" presId="urn:microsoft.com/office/officeart/2005/8/layout/hProcess9"/>
    <dgm:cxn modelId="{F1F4468A-3104-4856-8BF9-C105DB6E7DEE}" type="presParOf" srcId="{291F8BC9-C7B2-4ACB-8DE5-55A5D137C187}" destId="{9D807CDC-2957-4530-A3A2-E9008A1E520B}" srcOrd="3" destOrd="0" presId="urn:microsoft.com/office/officeart/2005/8/layout/hProcess9"/>
    <dgm:cxn modelId="{40E45D73-CEC0-49A1-9858-ECC1284E8373}" type="presParOf" srcId="{291F8BC9-C7B2-4ACB-8DE5-55A5D137C187}" destId="{9C2580F9-CF8F-4474-80E4-7B6C97E22CDD}"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71B8E6B-41B5-4C49-A1E3-623BBFC32F0C}" type="doc">
      <dgm:prSet loTypeId="urn:microsoft.com/office/officeart/2005/8/layout/hProcess9" loCatId="process" qsTypeId="urn:microsoft.com/office/officeart/2005/8/quickstyle/3d5" qsCatId="3D" csTypeId="urn:microsoft.com/office/officeart/2005/8/colors/accent0_3" csCatId="mainScheme" phldr="1"/>
      <dgm:spPr/>
    </dgm:pt>
    <dgm:pt modelId="{CED3B68F-AB3B-4F2C-B48D-33D1654C5658}">
      <dgm:prSet phldrT="[Text]"/>
      <dgm:spPr/>
      <dgm:t>
        <a:bodyPr/>
        <a:lstStyle/>
        <a:p>
          <a:r>
            <a:rPr lang="en-US" dirty="0"/>
            <a:t>Machine Code execution</a:t>
          </a:r>
        </a:p>
      </dgm:t>
    </dgm:pt>
    <dgm:pt modelId="{1D66B9C2-9A4C-4F52-95FF-E22A27B129EF}" type="parTrans" cxnId="{589528CA-82B9-427D-88AA-CA64846C7702}">
      <dgm:prSet/>
      <dgm:spPr/>
      <dgm:t>
        <a:bodyPr/>
        <a:lstStyle/>
        <a:p>
          <a:endParaRPr lang="en-US"/>
        </a:p>
      </dgm:t>
    </dgm:pt>
    <dgm:pt modelId="{A70481FF-312D-463A-949A-A2CB3419D0E0}" type="sibTrans" cxnId="{589528CA-82B9-427D-88AA-CA64846C7702}">
      <dgm:prSet/>
      <dgm:spPr/>
      <dgm:t>
        <a:bodyPr/>
        <a:lstStyle/>
        <a:p>
          <a:endParaRPr lang="en-US"/>
        </a:p>
      </dgm:t>
    </dgm:pt>
    <dgm:pt modelId="{6DDE9204-DD78-4BFA-AA27-CB58468B7744}" type="pres">
      <dgm:prSet presAssocID="{E71B8E6B-41B5-4C49-A1E3-623BBFC32F0C}" presName="CompostProcess" presStyleCnt="0">
        <dgm:presLayoutVars>
          <dgm:dir/>
          <dgm:resizeHandles val="exact"/>
        </dgm:presLayoutVars>
      </dgm:prSet>
      <dgm:spPr/>
    </dgm:pt>
    <dgm:pt modelId="{FD774B78-9BC2-41F3-B9AE-A8C8A5A58D73}" type="pres">
      <dgm:prSet presAssocID="{E71B8E6B-41B5-4C49-A1E3-623BBFC32F0C}" presName="arrow" presStyleLbl="bgShp" presStyleIdx="0" presStyleCnt="1" custLinFactNeighborX="7175" custLinFactNeighborY="687"/>
      <dgm:spPr/>
    </dgm:pt>
    <dgm:pt modelId="{291F8BC9-C7B2-4ACB-8DE5-55A5D137C187}" type="pres">
      <dgm:prSet presAssocID="{E71B8E6B-41B5-4C49-A1E3-623BBFC32F0C}" presName="linearProcess" presStyleCnt="0"/>
      <dgm:spPr/>
    </dgm:pt>
    <dgm:pt modelId="{4C91135C-2404-43FE-89CC-D4560168A287}" type="pres">
      <dgm:prSet presAssocID="{CED3B68F-AB3B-4F2C-B48D-33D1654C5658}" presName="textNode" presStyleLbl="node1" presStyleIdx="0" presStyleCnt="1">
        <dgm:presLayoutVars>
          <dgm:bulletEnabled val="1"/>
        </dgm:presLayoutVars>
      </dgm:prSet>
      <dgm:spPr/>
    </dgm:pt>
  </dgm:ptLst>
  <dgm:cxnLst>
    <dgm:cxn modelId="{7B9F0D3C-5B66-4A15-83D7-B9FC89629BBD}" type="presOf" srcId="{E71B8E6B-41B5-4C49-A1E3-623BBFC32F0C}" destId="{6DDE9204-DD78-4BFA-AA27-CB58468B7744}" srcOrd="0" destOrd="0" presId="urn:microsoft.com/office/officeart/2005/8/layout/hProcess9"/>
    <dgm:cxn modelId="{AE8BB665-1804-4EE4-B2CC-F2352E36A580}" type="presOf" srcId="{CED3B68F-AB3B-4F2C-B48D-33D1654C5658}" destId="{4C91135C-2404-43FE-89CC-D4560168A287}" srcOrd="0" destOrd="0" presId="urn:microsoft.com/office/officeart/2005/8/layout/hProcess9"/>
    <dgm:cxn modelId="{589528CA-82B9-427D-88AA-CA64846C7702}" srcId="{E71B8E6B-41B5-4C49-A1E3-623BBFC32F0C}" destId="{CED3B68F-AB3B-4F2C-B48D-33D1654C5658}" srcOrd="0" destOrd="0" parTransId="{1D66B9C2-9A4C-4F52-95FF-E22A27B129EF}" sibTransId="{A70481FF-312D-463A-949A-A2CB3419D0E0}"/>
    <dgm:cxn modelId="{F6B8453D-2603-44D9-AF91-79571605B21C}" type="presParOf" srcId="{6DDE9204-DD78-4BFA-AA27-CB58468B7744}" destId="{FD774B78-9BC2-41F3-B9AE-A8C8A5A58D73}" srcOrd="0" destOrd="0" presId="urn:microsoft.com/office/officeart/2005/8/layout/hProcess9"/>
    <dgm:cxn modelId="{DB8DFB9E-6A9C-4A0F-A69B-6EC6EAB28B25}" type="presParOf" srcId="{6DDE9204-DD78-4BFA-AA27-CB58468B7744}" destId="{291F8BC9-C7B2-4ACB-8DE5-55A5D137C187}" srcOrd="1" destOrd="0" presId="urn:microsoft.com/office/officeart/2005/8/layout/hProcess9"/>
    <dgm:cxn modelId="{5868BBA7-C98F-4B24-8280-EDB782B3741E}" type="presParOf" srcId="{291F8BC9-C7B2-4ACB-8DE5-55A5D137C187}" destId="{4C91135C-2404-43FE-89CC-D4560168A287}" srcOrd="0" destOrd="0" presId="urn:microsoft.com/office/officeart/2005/8/layout/hProcess9"/>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01513F-3863-4F9F-9D64-7558E26FD2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00A47B8-74CB-4313-B811-F1785C2A160D}">
      <dgm:prSet phldrT="[Text]" phldr="0"/>
      <dgm:spPr/>
      <dgm:t>
        <a:bodyPr/>
        <a:lstStyle/>
        <a:p>
          <a:pPr rtl="0"/>
          <a:r>
            <a:rPr lang="en-US">
              <a:latin typeface="Arial" panose="020B0604020202020204"/>
            </a:rPr>
            <a:t>Points-to</a:t>
          </a:r>
          <a:r>
            <a:rPr lang="en-US" b="0" i="0" u="none" strike="noStrike" cap="none" baseline="0" noProof="0">
              <a:solidFill>
                <a:srgbClr val="010000"/>
              </a:solidFill>
              <a:latin typeface="Arial"/>
              <a:cs typeface="Arial"/>
            </a:rPr>
            <a:t> </a:t>
          </a:r>
          <a:r>
            <a:rPr lang="en-US">
              <a:latin typeface="Arial" panose="020B0604020202020204"/>
            </a:rPr>
            <a:t>analysis</a:t>
          </a:r>
          <a:endParaRPr lang="en-US"/>
        </a:p>
      </dgm:t>
    </dgm:pt>
    <dgm:pt modelId="{07931C93-F099-4F96-8CDC-4B92AB402ACE}" type="parTrans" cxnId="{FB095973-B54A-4AA2-AD0F-6609656AC25E}">
      <dgm:prSet/>
      <dgm:spPr/>
      <dgm:t>
        <a:bodyPr/>
        <a:lstStyle/>
        <a:p>
          <a:endParaRPr lang="en-US"/>
        </a:p>
      </dgm:t>
    </dgm:pt>
    <dgm:pt modelId="{9B009D2A-AA5A-44F0-BA46-0C36CAC42825}" type="sibTrans" cxnId="{FB095973-B54A-4AA2-AD0F-6609656AC25E}">
      <dgm:prSet/>
      <dgm:spPr/>
      <dgm:t>
        <a:bodyPr/>
        <a:lstStyle/>
        <a:p>
          <a:endParaRPr lang="en-US"/>
        </a:p>
      </dgm:t>
    </dgm:pt>
    <dgm:pt modelId="{86D83369-CC60-423F-A692-F489A27F40D2}">
      <dgm:prSet phldrT="[Text]" phldr="0"/>
      <dgm:spPr/>
      <dgm:t>
        <a:bodyPr/>
        <a:lstStyle/>
        <a:p>
          <a:pPr rtl="0"/>
          <a:r>
            <a:rPr lang="en-US">
              <a:latin typeface="Arial" panose="020B0604020202020204"/>
            </a:rPr>
            <a:t>Run initializations</a:t>
          </a:r>
          <a:endParaRPr lang="en-US"/>
        </a:p>
      </dgm:t>
    </dgm:pt>
    <dgm:pt modelId="{CB0F31D4-78CE-42CC-8BFF-5DCFABB5569F}" type="parTrans" cxnId="{05FE9AF2-1ACF-4E57-8620-4E0173D64C9D}">
      <dgm:prSet/>
      <dgm:spPr/>
      <dgm:t>
        <a:bodyPr/>
        <a:lstStyle/>
        <a:p>
          <a:endParaRPr lang="en-US"/>
        </a:p>
      </dgm:t>
    </dgm:pt>
    <dgm:pt modelId="{9A5BF34A-DF05-42D6-8293-B8D5EE9B617B}" type="sibTrans" cxnId="{05FE9AF2-1ACF-4E57-8620-4E0173D64C9D}">
      <dgm:prSet/>
      <dgm:spPr/>
      <dgm:t>
        <a:bodyPr/>
        <a:lstStyle/>
        <a:p>
          <a:endParaRPr lang="en-US"/>
        </a:p>
      </dgm:t>
    </dgm:pt>
    <dgm:pt modelId="{727601ED-165B-446E-A601-0FD51BF84F04}">
      <dgm:prSet phldrT="[Text]" phldr="0"/>
      <dgm:spPr/>
      <dgm:t>
        <a:bodyPr/>
        <a:lstStyle/>
        <a:p>
          <a:pPr rtl="0"/>
          <a:r>
            <a:rPr lang="en-US">
              <a:latin typeface="Arial" panose="020B0604020202020204"/>
            </a:rPr>
            <a:t>Heap snapshotting</a:t>
          </a:r>
          <a:endParaRPr lang="en-US"/>
        </a:p>
      </dgm:t>
    </dgm:pt>
    <dgm:pt modelId="{D4C35345-7A85-47AC-B56D-83484D2409D3}" type="parTrans" cxnId="{C3AE00B0-23F1-4B57-8254-9EDCF449C07C}">
      <dgm:prSet/>
      <dgm:spPr/>
      <dgm:t>
        <a:bodyPr/>
        <a:lstStyle/>
        <a:p>
          <a:endParaRPr lang="en-US"/>
        </a:p>
      </dgm:t>
    </dgm:pt>
    <dgm:pt modelId="{E3357C07-305B-4F2E-BE1F-6DE819047F4E}" type="sibTrans" cxnId="{C3AE00B0-23F1-4B57-8254-9EDCF449C07C}">
      <dgm:prSet/>
      <dgm:spPr/>
      <dgm:t>
        <a:bodyPr/>
        <a:lstStyle/>
        <a:p>
          <a:endParaRPr lang="en-US"/>
        </a:p>
      </dgm:t>
    </dgm:pt>
    <dgm:pt modelId="{899A7836-364F-4CCC-90A1-0D59A014A933}" type="pres">
      <dgm:prSet presAssocID="{1B01513F-3863-4F9F-9D64-7558E26FD236}" presName="Name0" presStyleCnt="0">
        <dgm:presLayoutVars>
          <dgm:dir/>
          <dgm:resizeHandles val="exact"/>
        </dgm:presLayoutVars>
      </dgm:prSet>
      <dgm:spPr/>
    </dgm:pt>
    <dgm:pt modelId="{52E0FC31-0A65-4044-8079-C99319F4A629}" type="pres">
      <dgm:prSet presAssocID="{1B01513F-3863-4F9F-9D64-7558E26FD236}" presName="cycle" presStyleCnt="0"/>
      <dgm:spPr/>
    </dgm:pt>
    <dgm:pt modelId="{0BAA8E80-4234-4A34-BE40-A6DB62310AC7}" type="pres">
      <dgm:prSet presAssocID="{F00A47B8-74CB-4313-B811-F1785C2A160D}" presName="nodeFirstNode" presStyleLbl="node1" presStyleIdx="0" presStyleCnt="3">
        <dgm:presLayoutVars>
          <dgm:bulletEnabled val="1"/>
        </dgm:presLayoutVars>
      </dgm:prSet>
      <dgm:spPr/>
    </dgm:pt>
    <dgm:pt modelId="{5C40AC30-E839-489D-B378-F5B7EBB85C9B}" type="pres">
      <dgm:prSet presAssocID="{9B009D2A-AA5A-44F0-BA46-0C36CAC42825}" presName="sibTransFirstNode" presStyleLbl="bgShp" presStyleIdx="0" presStyleCnt="1"/>
      <dgm:spPr/>
    </dgm:pt>
    <dgm:pt modelId="{98B8E17F-A646-426E-BF32-9F4BA68FA410}" type="pres">
      <dgm:prSet presAssocID="{86D83369-CC60-423F-A692-F489A27F40D2}" presName="nodeFollowingNodes" presStyleLbl="node1" presStyleIdx="1" presStyleCnt="3">
        <dgm:presLayoutVars>
          <dgm:bulletEnabled val="1"/>
        </dgm:presLayoutVars>
      </dgm:prSet>
      <dgm:spPr/>
    </dgm:pt>
    <dgm:pt modelId="{BC541D1E-ED72-496F-83FF-7747DD0FA013}" type="pres">
      <dgm:prSet presAssocID="{727601ED-165B-446E-A601-0FD51BF84F04}" presName="nodeFollowingNodes" presStyleLbl="node1" presStyleIdx="2" presStyleCnt="3">
        <dgm:presLayoutVars>
          <dgm:bulletEnabled val="1"/>
        </dgm:presLayoutVars>
      </dgm:prSet>
      <dgm:spPr/>
    </dgm:pt>
  </dgm:ptLst>
  <dgm:cxnLst>
    <dgm:cxn modelId="{6C23CA08-4BA6-4C26-9705-CA77405FD340}" type="presOf" srcId="{9B009D2A-AA5A-44F0-BA46-0C36CAC42825}" destId="{5C40AC30-E839-489D-B378-F5B7EBB85C9B}" srcOrd="0" destOrd="0" presId="urn:microsoft.com/office/officeart/2005/8/layout/cycle3"/>
    <dgm:cxn modelId="{FB095973-B54A-4AA2-AD0F-6609656AC25E}" srcId="{1B01513F-3863-4F9F-9D64-7558E26FD236}" destId="{F00A47B8-74CB-4313-B811-F1785C2A160D}" srcOrd="0" destOrd="0" parTransId="{07931C93-F099-4F96-8CDC-4B92AB402ACE}" sibTransId="{9B009D2A-AA5A-44F0-BA46-0C36CAC42825}"/>
    <dgm:cxn modelId="{0F4C407C-7173-4974-A0AF-F4789F5BFC55}" type="presOf" srcId="{1B01513F-3863-4F9F-9D64-7558E26FD236}" destId="{899A7836-364F-4CCC-90A1-0D59A014A933}" srcOrd="0" destOrd="0" presId="urn:microsoft.com/office/officeart/2005/8/layout/cycle3"/>
    <dgm:cxn modelId="{C3AE00B0-23F1-4B57-8254-9EDCF449C07C}" srcId="{1B01513F-3863-4F9F-9D64-7558E26FD236}" destId="{727601ED-165B-446E-A601-0FD51BF84F04}" srcOrd="2" destOrd="0" parTransId="{D4C35345-7A85-47AC-B56D-83484D2409D3}" sibTransId="{E3357C07-305B-4F2E-BE1F-6DE819047F4E}"/>
    <dgm:cxn modelId="{2F8585B6-5864-4B08-9C2F-5C9D94EDB8BE}" type="presOf" srcId="{F00A47B8-74CB-4313-B811-F1785C2A160D}" destId="{0BAA8E80-4234-4A34-BE40-A6DB62310AC7}" srcOrd="0" destOrd="0" presId="urn:microsoft.com/office/officeart/2005/8/layout/cycle3"/>
    <dgm:cxn modelId="{50403EBE-4885-43B4-9AA5-8A71F31D5AB2}" type="presOf" srcId="{727601ED-165B-446E-A601-0FD51BF84F04}" destId="{BC541D1E-ED72-496F-83FF-7747DD0FA013}" srcOrd="0" destOrd="0" presId="urn:microsoft.com/office/officeart/2005/8/layout/cycle3"/>
    <dgm:cxn modelId="{10DAD8E3-3A6D-44B0-8F48-DE773F555A49}" type="presOf" srcId="{86D83369-CC60-423F-A692-F489A27F40D2}" destId="{98B8E17F-A646-426E-BF32-9F4BA68FA410}" srcOrd="0" destOrd="0" presId="urn:microsoft.com/office/officeart/2005/8/layout/cycle3"/>
    <dgm:cxn modelId="{05FE9AF2-1ACF-4E57-8620-4E0173D64C9D}" srcId="{1B01513F-3863-4F9F-9D64-7558E26FD236}" destId="{86D83369-CC60-423F-A692-F489A27F40D2}" srcOrd="1" destOrd="0" parTransId="{CB0F31D4-78CE-42CC-8BFF-5DCFABB5569F}" sibTransId="{9A5BF34A-DF05-42D6-8293-B8D5EE9B617B}"/>
    <dgm:cxn modelId="{57A7F557-2235-49B5-BAA0-B49A3DC38394}" type="presParOf" srcId="{899A7836-364F-4CCC-90A1-0D59A014A933}" destId="{52E0FC31-0A65-4044-8079-C99319F4A629}" srcOrd="0" destOrd="0" presId="urn:microsoft.com/office/officeart/2005/8/layout/cycle3"/>
    <dgm:cxn modelId="{F4197B23-7F5B-4CFA-8BAE-8BBC80EFD6FD}" type="presParOf" srcId="{52E0FC31-0A65-4044-8079-C99319F4A629}" destId="{0BAA8E80-4234-4A34-BE40-A6DB62310AC7}" srcOrd="0" destOrd="0" presId="urn:microsoft.com/office/officeart/2005/8/layout/cycle3"/>
    <dgm:cxn modelId="{9F41C2E2-0CA7-443D-9C92-54C0B4E245F0}" type="presParOf" srcId="{52E0FC31-0A65-4044-8079-C99319F4A629}" destId="{5C40AC30-E839-489D-B378-F5B7EBB85C9B}" srcOrd="1" destOrd="0" presId="urn:microsoft.com/office/officeart/2005/8/layout/cycle3"/>
    <dgm:cxn modelId="{559050E5-D5D6-4CF1-A9BA-0B0E79AFDB90}" type="presParOf" srcId="{52E0FC31-0A65-4044-8079-C99319F4A629}" destId="{98B8E17F-A646-426E-BF32-9F4BA68FA410}" srcOrd="2" destOrd="0" presId="urn:microsoft.com/office/officeart/2005/8/layout/cycle3"/>
    <dgm:cxn modelId="{D9B3CA52-6035-4255-80C3-D020D0AF00F6}" type="presParOf" srcId="{52E0FC31-0A65-4044-8079-C99319F4A629}" destId="{BC541D1E-ED72-496F-83FF-7747DD0FA013}"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311002" y="0"/>
          <a:ext cx="4066174" cy="1951016"/>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0"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Code </a:t>
          </a:r>
          <a:br>
            <a:rPr lang="en-US" sz="1800" kern="1200" dirty="0"/>
          </a:br>
          <a:r>
            <a:rPr lang="en-US" sz="1800" kern="1200" dirty="0"/>
            <a:t>.java</a:t>
          </a:r>
        </a:p>
      </dsp:txBody>
      <dsp:txXfrm>
        <a:off x="38096" y="623400"/>
        <a:ext cx="1358928" cy="704214"/>
      </dsp:txXfrm>
    </dsp:sp>
    <dsp:sp modelId="{9EE049A3-15E4-45F4-A505-18B31C74D5F1}">
      <dsp:nvSpPr>
        <dsp:cNvPr id="0" name=""/>
        <dsp:cNvSpPr/>
      </dsp:nvSpPr>
      <dsp:spPr>
        <a:xfrm>
          <a:off x="1674307"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Compile</a:t>
          </a:r>
          <a:br>
            <a:rPr lang="en-US" sz="1800" kern="1200" dirty="0"/>
          </a:br>
          <a:r>
            <a:rPr lang="en-US" sz="1800" kern="1200" dirty="0"/>
            <a:t>.class</a:t>
          </a:r>
        </a:p>
      </dsp:txBody>
      <dsp:txXfrm>
        <a:off x="1712403" y="623400"/>
        <a:ext cx="1358928" cy="704214"/>
      </dsp:txXfrm>
    </dsp:sp>
    <dsp:sp modelId="{E00B7236-0272-4052-83ED-3BDF68769781}">
      <dsp:nvSpPr>
        <dsp:cNvPr id="0" name=""/>
        <dsp:cNvSpPr/>
      </dsp:nvSpPr>
      <dsp:spPr>
        <a:xfrm>
          <a:off x="3348614"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br>
            <a:rPr lang="en-US" sz="1800" kern="1200" dirty="0"/>
          </a:br>
          <a:r>
            <a:rPr lang="en-US" sz="1800" kern="1200" dirty="0"/>
            <a:t>.jar | .war</a:t>
          </a:r>
        </a:p>
      </dsp:txBody>
      <dsp:txXfrm>
        <a:off x="3386710" y="623400"/>
        <a:ext cx="1358928" cy="7042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64804" y="0"/>
          <a:ext cx="3847061" cy="1951016"/>
        </a:xfrm>
        <a:prstGeom prst="rightArrow">
          <a:avLst/>
        </a:prstGeom>
        <a:solidFill>
          <a:schemeClr val="dk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486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Byte Code Interpretation</a:t>
          </a:r>
        </a:p>
      </dsp:txBody>
      <dsp:txXfrm>
        <a:off x="42957" y="623400"/>
        <a:ext cx="1380599" cy="704214"/>
      </dsp:txXfrm>
    </dsp:sp>
    <dsp:sp modelId="{9EE049A3-15E4-45F4-A505-18B31C74D5F1}">
      <dsp:nvSpPr>
        <dsp:cNvPr id="0" name=""/>
        <dsp:cNvSpPr/>
      </dsp:nvSpPr>
      <dsp:spPr>
        <a:xfrm>
          <a:off x="153458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Tiered JIT compilation</a:t>
          </a:r>
        </a:p>
      </dsp:txBody>
      <dsp:txXfrm>
        <a:off x="1572677" y="623400"/>
        <a:ext cx="1380599" cy="704214"/>
      </dsp:txXfrm>
    </dsp:sp>
    <dsp:sp modelId="{9C2580F9-CF8F-4474-80E4-7B6C97E22CDD}">
      <dsp:nvSpPr>
        <dsp:cNvPr id="0" name=""/>
        <dsp:cNvSpPr/>
      </dsp:nvSpPr>
      <dsp:spPr>
        <a:xfrm>
          <a:off x="306430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Machine Code execution</a:t>
          </a:r>
          <a:endParaRPr lang="en-US" sz="1500" kern="1200" dirty="0"/>
        </a:p>
      </dsp:txBody>
      <dsp:txXfrm>
        <a:off x="3102397" y="623400"/>
        <a:ext cx="1380599" cy="7042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311002" y="0"/>
          <a:ext cx="4066174" cy="1951016"/>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0"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Code </a:t>
          </a:r>
          <a:br>
            <a:rPr lang="en-US" sz="1800" kern="1200" dirty="0"/>
          </a:br>
          <a:r>
            <a:rPr lang="en-US" sz="1800" kern="1200" dirty="0"/>
            <a:t>.java</a:t>
          </a:r>
        </a:p>
      </dsp:txBody>
      <dsp:txXfrm>
        <a:off x="38096" y="623400"/>
        <a:ext cx="1358928" cy="704214"/>
      </dsp:txXfrm>
    </dsp:sp>
    <dsp:sp modelId="{9EE049A3-15E4-45F4-A505-18B31C74D5F1}">
      <dsp:nvSpPr>
        <dsp:cNvPr id="0" name=""/>
        <dsp:cNvSpPr/>
      </dsp:nvSpPr>
      <dsp:spPr>
        <a:xfrm>
          <a:off x="1674307"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Compile</a:t>
          </a:r>
          <a:br>
            <a:rPr lang="en-US" sz="1800" kern="1200" dirty="0"/>
          </a:br>
          <a:r>
            <a:rPr lang="en-US" sz="1800" kern="1200" dirty="0"/>
            <a:t>.class</a:t>
          </a:r>
        </a:p>
      </dsp:txBody>
      <dsp:txXfrm>
        <a:off x="1712403" y="623400"/>
        <a:ext cx="1358928" cy="704214"/>
      </dsp:txXfrm>
    </dsp:sp>
    <dsp:sp modelId="{E00B7236-0272-4052-83ED-3BDF68769781}">
      <dsp:nvSpPr>
        <dsp:cNvPr id="0" name=""/>
        <dsp:cNvSpPr/>
      </dsp:nvSpPr>
      <dsp:spPr>
        <a:xfrm>
          <a:off x="3348614" y="585304"/>
          <a:ext cx="1435120" cy="780406"/>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Build</a:t>
          </a:r>
          <a:br>
            <a:rPr lang="en-US" sz="1800" kern="1200" dirty="0"/>
          </a:br>
          <a:r>
            <a:rPr lang="en-US" sz="1800" kern="1200" dirty="0"/>
            <a:t>.jar | .war</a:t>
          </a:r>
        </a:p>
      </dsp:txBody>
      <dsp:txXfrm>
        <a:off x="3386710" y="623400"/>
        <a:ext cx="1358928" cy="7042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0" y="0"/>
          <a:ext cx="4430951" cy="1752575"/>
        </a:xfrm>
        <a:prstGeom prst="rightArrow">
          <a:avLst/>
        </a:prstGeom>
        <a:solidFill>
          <a:schemeClr val="accent1">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3126" y="525772"/>
          <a:ext cx="1626433" cy="70103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Code </a:t>
          </a:r>
          <a:br>
            <a:rPr lang="en-US" sz="1500" kern="1200" dirty="0"/>
          </a:br>
          <a:r>
            <a:rPr lang="en-US" sz="1500" kern="1200" dirty="0"/>
            <a:t>.java</a:t>
          </a:r>
        </a:p>
      </dsp:txBody>
      <dsp:txXfrm>
        <a:off x="37347" y="559993"/>
        <a:ext cx="1557991" cy="632588"/>
      </dsp:txXfrm>
    </dsp:sp>
    <dsp:sp modelId="{9EE049A3-15E4-45F4-A505-18B31C74D5F1}">
      <dsp:nvSpPr>
        <dsp:cNvPr id="0" name=""/>
        <dsp:cNvSpPr/>
      </dsp:nvSpPr>
      <dsp:spPr>
        <a:xfrm>
          <a:off x="1793225" y="525772"/>
          <a:ext cx="1626433" cy="70103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Compile</a:t>
          </a:r>
          <a:br>
            <a:rPr lang="en-US" sz="1500" kern="1200" dirty="0"/>
          </a:br>
          <a:r>
            <a:rPr lang="en-US" sz="1500" kern="1200" dirty="0"/>
            <a:t>.class</a:t>
          </a:r>
        </a:p>
      </dsp:txBody>
      <dsp:txXfrm>
        <a:off x="1827446" y="559993"/>
        <a:ext cx="1557991" cy="632588"/>
      </dsp:txXfrm>
    </dsp:sp>
    <dsp:sp modelId="{E00B7236-0272-4052-83ED-3BDF68769781}">
      <dsp:nvSpPr>
        <dsp:cNvPr id="0" name=""/>
        <dsp:cNvSpPr/>
      </dsp:nvSpPr>
      <dsp:spPr>
        <a:xfrm>
          <a:off x="3583324" y="525772"/>
          <a:ext cx="1626433" cy="701030"/>
        </a:xfrm>
        <a:prstGeom prst="roundRect">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Generate Native Binary Image</a:t>
          </a:r>
        </a:p>
      </dsp:txBody>
      <dsp:txXfrm>
        <a:off x="3617545" y="559993"/>
        <a:ext cx="1557991" cy="632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64804" y="0"/>
          <a:ext cx="3847061" cy="1951016"/>
        </a:xfrm>
        <a:prstGeom prst="rightArrow">
          <a:avLst/>
        </a:prstGeom>
        <a:solidFill>
          <a:schemeClr val="dk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486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Byte Code Interpretation</a:t>
          </a:r>
        </a:p>
      </dsp:txBody>
      <dsp:txXfrm>
        <a:off x="42957" y="623400"/>
        <a:ext cx="1380599" cy="704214"/>
      </dsp:txXfrm>
    </dsp:sp>
    <dsp:sp modelId="{9EE049A3-15E4-45F4-A505-18B31C74D5F1}">
      <dsp:nvSpPr>
        <dsp:cNvPr id="0" name=""/>
        <dsp:cNvSpPr/>
      </dsp:nvSpPr>
      <dsp:spPr>
        <a:xfrm>
          <a:off x="153458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Tiered JIT compilation</a:t>
          </a:r>
        </a:p>
      </dsp:txBody>
      <dsp:txXfrm>
        <a:off x="1572677" y="623400"/>
        <a:ext cx="1380599" cy="704214"/>
      </dsp:txXfrm>
    </dsp:sp>
    <dsp:sp modelId="{9C2580F9-CF8F-4474-80E4-7B6C97E22CDD}">
      <dsp:nvSpPr>
        <dsp:cNvPr id="0" name=""/>
        <dsp:cNvSpPr/>
      </dsp:nvSpPr>
      <dsp:spPr>
        <a:xfrm>
          <a:off x="3064301" y="585304"/>
          <a:ext cx="1456791" cy="78040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Machine Code execution</a:t>
          </a:r>
          <a:endParaRPr lang="en-US" sz="1500" kern="1200" dirty="0"/>
        </a:p>
      </dsp:txBody>
      <dsp:txXfrm>
        <a:off x="3102397" y="623400"/>
        <a:ext cx="1380599" cy="7042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774B78-9BC2-41F3-B9AE-A8C8A5A58D73}">
      <dsp:nvSpPr>
        <dsp:cNvPr id="0" name=""/>
        <dsp:cNvSpPr/>
      </dsp:nvSpPr>
      <dsp:spPr>
        <a:xfrm>
          <a:off x="387503" y="0"/>
          <a:ext cx="2422121" cy="1642542"/>
        </a:xfrm>
        <a:prstGeom prst="rightArrow">
          <a:avLst/>
        </a:prstGeom>
        <a:solidFill>
          <a:schemeClr val="dk2">
            <a:tint val="40000"/>
            <a:hueOff val="0"/>
            <a:satOff val="0"/>
            <a:lumOff val="0"/>
            <a:alphaOff val="0"/>
          </a:schemeClr>
        </a:solidFill>
        <a:ln>
          <a:noFill/>
        </a:ln>
        <a:effectLst/>
        <a:sp3d z="-400500" extrusionH="63500" contourW="12700" prstMaterial="matte">
          <a:contourClr>
            <a:schemeClr val="lt1">
              <a:tint val="50000"/>
            </a:schemeClr>
          </a:contourClr>
        </a:sp3d>
      </dsp:spPr>
      <dsp:style>
        <a:lnRef idx="0">
          <a:scrgbClr r="0" g="0" b="0"/>
        </a:lnRef>
        <a:fillRef idx="1">
          <a:scrgbClr r="0" g="0" b="0"/>
        </a:fillRef>
        <a:effectRef idx="0">
          <a:scrgbClr r="0" g="0" b="0"/>
        </a:effectRef>
        <a:fontRef idx="minor"/>
      </dsp:style>
    </dsp:sp>
    <dsp:sp modelId="{4C91135C-2404-43FE-89CC-D4560168A287}">
      <dsp:nvSpPr>
        <dsp:cNvPr id="0" name=""/>
        <dsp:cNvSpPr/>
      </dsp:nvSpPr>
      <dsp:spPr>
        <a:xfrm>
          <a:off x="62334" y="492762"/>
          <a:ext cx="2724886" cy="657016"/>
        </a:xfrm>
        <a:prstGeom prst="roundRect">
          <a:avLst/>
        </a:prstGeom>
        <a:solidFill>
          <a:schemeClr val="dk2">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Machine Code execution</a:t>
          </a:r>
        </a:p>
      </dsp:txBody>
      <dsp:txXfrm>
        <a:off x="94407" y="524835"/>
        <a:ext cx="2660740" cy="59287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0AC30-E839-489D-B378-F5B7EBB85C9B}">
      <dsp:nvSpPr>
        <dsp:cNvPr id="0" name=""/>
        <dsp:cNvSpPr/>
      </dsp:nvSpPr>
      <dsp:spPr>
        <a:xfrm>
          <a:off x="206069" y="40776"/>
          <a:ext cx="1250406" cy="1250406"/>
        </a:xfrm>
        <a:prstGeom prst="circularArrow">
          <a:avLst>
            <a:gd name="adj1" fmla="val 5689"/>
            <a:gd name="adj2" fmla="val 340510"/>
            <a:gd name="adj3" fmla="val 13221690"/>
            <a:gd name="adj4" fmla="val 17726954"/>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A8E80-4234-4A34-BE40-A6DB62310AC7}">
      <dsp:nvSpPr>
        <dsp:cNvPr id="0" name=""/>
        <dsp:cNvSpPr/>
      </dsp:nvSpPr>
      <dsp:spPr>
        <a:xfrm>
          <a:off x="474085" y="65615"/>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Points-to</a:t>
          </a:r>
          <a:r>
            <a:rPr lang="en-US" sz="800" b="0" i="0" u="none" strike="noStrike" kern="1200" cap="none" baseline="0" noProof="0">
              <a:solidFill>
                <a:srgbClr val="010000"/>
              </a:solidFill>
              <a:latin typeface="Arial"/>
              <a:cs typeface="Arial"/>
            </a:rPr>
            <a:t> </a:t>
          </a:r>
          <a:r>
            <a:rPr lang="en-US" sz="800" kern="1200">
              <a:latin typeface="Arial" panose="020B0604020202020204"/>
            </a:rPr>
            <a:t>analysis</a:t>
          </a:r>
          <a:endParaRPr lang="en-US" sz="800" kern="1200"/>
        </a:p>
      </dsp:txBody>
      <dsp:txXfrm>
        <a:off x="491521" y="83051"/>
        <a:ext cx="679503" cy="322315"/>
      </dsp:txXfrm>
    </dsp:sp>
    <dsp:sp modelId="{98B8E17F-A646-426E-BF32-9F4BA68FA410}">
      <dsp:nvSpPr>
        <dsp:cNvPr id="0" name=""/>
        <dsp:cNvSpPr/>
      </dsp:nvSpPr>
      <dsp:spPr>
        <a:xfrm>
          <a:off x="94799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Run initializations</a:t>
          </a:r>
          <a:endParaRPr lang="en-US" sz="800" kern="1200"/>
        </a:p>
      </dsp:txBody>
      <dsp:txXfrm>
        <a:off x="965431" y="903887"/>
        <a:ext cx="679503" cy="322315"/>
      </dsp:txXfrm>
    </dsp:sp>
    <dsp:sp modelId="{BC541D1E-ED72-496F-83FF-7747DD0FA013}">
      <dsp:nvSpPr>
        <dsp:cNvPr id="0" name=""/>
        <dsp:cNvSpPr/>
      </dsp:nvSpPr>
      <dsp:spPr>
        <a:xfrm>
          <a:off x="17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Heap snapshotting</a:t>
          </a:r>
          <a:endParaRPr lang="en-US" sz="800" kern="1200"/>
        </a:p>
      </dsp:txBody>
      <dsp:txXfrm>
        <a:off x="17611" y="903887"/>
        <a:ext cx="679503" cy="32231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15-11-2020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graalvm.org/docs/reference-manual/tool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blogs.oracle.com/graalvm/accelerating-oci-applications-with-graalvm-enterprise" TargetMode="External"/><Relationship Id="rId2" Type="http://schemas.openxmlformats.org/officeDocument/2006/relationships/slide" Target="../slides/slide55.xml"/><Relationship Id="rId1" Type="http://schemas.openxmlformats.org/officeDocument/2006/relationships/notesMaster" Target="../notesMasters/notesMaster1.xml"/><Relationship Id="rId6" Type="http://schemas.openxmlformats.org/officeDocument/2006/relationships/hyperlink" Target="https://www.oracle.com/cloud/cloud-native/functions/" TargetMode="External"/><Relationship Id="rId5" Type="http://schemas.openxmlformats.org/officeDocument/2006/relationships/hyperlink" Target="https://www.oracle.com/cloud/compute/container-engine-kubernetes.html" TargetMode="External"/><Relationship Id="rId4" Type="http://schemas.openxmlformats.org/officeDocument/2006/relationships/hyperlink" Target="https://www.oracle.com/cloud/compute/"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visualvm.github.io/graal.html" TargetMode="External"/><Relationship Id="rId2" Type="http://schemas.openxmlformats.org/officeDocument/2006/relationships/slide" Target="../slides/slide56.xml"/><Relationship Id="rId1" Type="http://schemas.openxmlformats.org/officeDocument/2006/relationships/notesMaster" Target="../notesMasters/notesMaster1.xml"/><Relationship Id="rId6" Type="http://schemas.openxmlformats.org/officeDocument/2006/relationships/hyperlink" Target="https://www.graalvm.org/docs/reference-manual/tools/" TargetMode="External"/><Relationship Id="rId5" Type="http://schemas.openxmlformats.org/officeDocument/2006/relationships/hyperlink" Target="https://www.graalvm.org/docs/reference-manual/tools/#visual-studio-code-extensions-for-graalvm" TargetMode="External"/><Relationship Id="rId4" Type="http://schemas.openxmlformats.org/officeDocument/2006/relationships/hyperlink" Target="https://github.com/oracle/graal/tree/master/vscode/graalvm"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penjdk.java.net/projects/graa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mature</a:t>
            </a:r>
          </a:p>
          <a:p>
            <a:pPr lvl="1"/>
            <a:r>
              <a:rPr lang="en-US" dirty="0"/>
              <a:t>stable, reliable, hardened</a:t>
            </a:r>
          </a:p>
          <a:p>
            <a:r>
              <a:rPr lang="en-US" dirty="0"/>
              <a:t>runs anywhere</a:t>
            </a:r>
          </a:p>
          <a:p>
            <a:r>
              <a:rPr lang="en-US" dirty="0"/>
              <a:t>leverage modern hardware</a:t>
            </a:r>
          </a:p>
          <a:p>
            <a:endParaRPr lang="en-US" dirty="0"/>
          </a:p>
          <a:p>
            <a:r>
              <a:rPr lang="en-US" dirty="0"/>
              <a:t>envy of the world</a:t>
            </a:r>
          </a:p>
          <a:p>
            <a:pPr lvl="1"/>
            <a:r>
              <a:rPr lang="en-US" dirty="0"/>
              <a:t>of other programming languages</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167754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dream in X</a:t>
            </a:r>
          </a:p>
          <a:p>
            <a:pPr lvl="1"/>
            <a:r>
              <a:rPr lang="en-US" dirty="0"/>
              <a:t>program X code or script</a:t>
            </a:r>
          </a:p>
          <a:p>
            <a:pPr lvl="1"/>
            <a:r>
              <a:rPr lang="en-US" dirty="0"/>
              <a:t>leverage skills</a:t>
            </a:r>
          </a:p>
          <a:p>
            <a:pPr lvl="1"/>
            <a:r>
              <a:rPr lang="en-US" dirty="0"/>
              <a:t>existing code</a:t>
            </a:r>
          </a:p>
          <a:p>
            <a:pPr lvl="1"/>
            <a:r>
              <a:rPr lang="en-US" dirty="0"/>
              <a:t>X’s libraries and USPs</a:t>
            </a:r>
          </a:p>
          <a:p>
            <a:pPr lvl="1"/>
            <a:endParaRPr lang="en-US" dirty="0"/>
          </a:p>
          <a:p>
            <a:r>
              <a:rPr lang="en-US" dirty="0"/>
              <a:t>run on enterprise grade runtime VM</a:t>
            </a:r>
            <a:br>
              <a:rPr lang="en-US" dirty="0"/>
            </a:br>
            <a:br>
              <a:rPr lang="en-US" dirty="0"/>
            </a:br>
            <a:endParaRPr lang="en-US" dirty="0"/>
          </a:p>
          <a:p>
            <a:pPr lvl="1"/>
            <a:r>
              <a:rPr lang="en-US" dirty="0"/>
              <a:t>similar to JVM languages such as Groovy, Scala, Kotlin, Clojure</a:t>
            </a:r>
          </a:p>
          <a:p>
            <a:pPr lvl="1"/>
            <a:r>
              <a:rPr lang="en-US" dirty="0"/>
              <a:t>and many more JVM-implementations of other languages</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1571480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3761640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GraalVM</a:t>
            </a:r>
            <a:r>
              <a:rPr lang="en-US" dirty="0"/>
              <a:t> opens the fence – that grass becomes part of your lawn</a:t>
            </a:r>
          </a:p>
        </p:txBody>
      </p:sp>
      <p:sp>
        <p:nvSpPr>
          <p:cNvPr id="4" name="Slide Number Placeholder 3"/>
          <p:cNvSpPr>
            <a:spLocks noGrp="1"/>
          </p:cNvSpPr>
          <p:nvPr>
            <p:ph type="sldNum" sz="quarter" idx="5"/>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348792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9305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2185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88819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1481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588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91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JIT CC</a:t>
            </a:r>
          </a:p>
          <a:p>
            <a:r>
              <a:rPr lang="en-US" dirty="0" err="1"/>
              <a:t>uit</a:t>
            </a:r>
            <a:r>
              <a:rPr lang="en-US" dirty="0"/>
              <a:t> 1999?</a:t>
            </a:r>
          </a:p>
          <a:p>
            <a:r>
              <a:rPr lang="en-US" dirty="0"/>
              <a:t>Java applications run faster over time</a:t>
            </a:r>
          </a:p>
          <a:p>
            <a:pPr lvl="1"/>
            <a:r>
              <a:rPr lang="en-US" dirty="0"/>
              <a:t>because Hotspot VM JIT (C2 compiler) will compile hottest code paths to machine code to take over from interpreted code execution</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5</a:t>
            </a:fld>
            <a:endParaRPr lang="nl-NL"/>
          </a:p>
        </p:txBody>
      </p:sp>
    </p:spTree>
    <p:extLst>
      <p:ext uri="{BB962C8B-B14F-4D97-AF65-F5344CB8AC3E}">
        <p14:creationId xmlns:p14="http://schemas.microsoft.com/office/powerpoint/2010/main" val="5143593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2008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842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3330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https://www.beyondjava.net/what-about-graalvm</a:t>
            </a:r>
          </a:p>
        </p:txBody>
      </p:sp>
      <p:sp>
        <p:nvSpPr>
          <p:cNvPr id="4" name="Slide Number Placeholder 3"/>
          <p:cNvSpPr>
            <a:spLocks noGrp="1"/>
          </p:cNvSpPr>
          <p:nvPr>
            <p:ph type="sldNum" sz="quarter" idx="5"/>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2511751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37415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213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https://blogs.oracle.com/graalvm/accelerating-oci-applications-with-graalvm-enterprise</a:t>
            </a:r>
            <a:endParaRPr lang="en-US" dirty="0"/>
          </a:p>
          <a:p>
            <a:endParaRPr lang="en-US" dirty="0"/>
          </a:p>
          <a:p>
            <a:r>
              <a:rPr lang="en-US" sz="1200" b="0" i="0" u="none" strike="noStrike" cap="none" dirty="0">
                <a:solidFill>
                  <a:schemeClr val="dk1"/>
                </a:solidFill>
                <a:effectLst/>
                <a:latin typeface="Calibri"/>
                <a:ea typeface="Calibri"/>
                <a:cs typeface="Calibri"/>
                <a:sym typeface="Calibri"/>
              </a:rPr>
              <a:t> For OCI user workloads, </a:t>
            </a:r>
            <a:r>
              <a:rPr lang="en-US" sz="1200" b="0" i="0" u="none" strike="noStrike" cap="none" dirty="0" err="1">
                <a:solidFill>
                  <a:schemeClr val="dk1"/>
                </a:solidFill>
                <a:effectLst/>
                <a:latin typeface="Calibri"/>
                <a:ea typeface="Calibri"/>
                <a:cs typeface="Calibri"/>
                <a:sym typeface="Calibri"/>
              </a:rPr>
              <a:t>GraalVM</a:t>
            </a:r>
            <a:r>
              <a:rPr lang="en-US" sz="1200" b="0" i="0" u="none" strike="noStrike" cap="none" dirty="0">
                <a:solidFill>
                  <a:schemeClr val="dk1"/>
                </a:solidFill>
                <a:effectLst/>
                <a:latin typeface="Calibri"/>
                <a:ea typeface="Calibri"/>
                <a:cs typeface="Calibri"/>
                <a:sym typeface="Calibri"/>
              </a:rPr>
              <a:t> Enterprise can be used in the following deployment scenarios:</a:t>
            </a:r>
          </a:p>
          <a:p>
            <a:r>
              <a:rPr lang="en-US" sz="1200" b="0" i="0" u="none" strike="noStrike" cap="none" dirty="0">
                <a:solidFill>
                  <a:schemeClr val="dk1"/>
                </a:solidFill>
                <a:effectLst/>
                <a:latin typeface="Calibri"/>
                <a:ea typeface="Calibri"/>
                <a:cs typeface="Calibri"/>
                <a:sym typeface="Calibri"/>
              </a:rPr>
              <a:t>Bare Metal and Virtual Machines (</a:t>
            </a:r>
            <a:r>
              <a:rPr lang="en-US" sz="1200" b="0" i="0" u="none" strike="noStrike" cap="none" dirty="0">
                <a:solidFill>
                  <a:schemeClr val="dk1"/>
                </a:solidFill>
                <a:effectLst/>
                <a:latin typeface="Calibri"/>
                <a:ea typeface="Calibri"/>
                <a:cs typeface="Calibri"/>
                <a:sym typeface="Calibri"/>
                <a:hlinkClick r:id="rId4"/>
              </a:rPr>
              <a:t>OCI Compute</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Containers (</a:t>
            </a:r>
            <a:r>
              <a:rPr lang="en-US" sz="1200" b="0" i="0" u="none" strike="noStrike" cap="none" dirty="0">
                <a:solidFill>
                  <a:schemeClr val="dk1"/>
                </a:solidFill>
                <a:effectLst/>
                <a:latin typeface="Calibri"/>
                <a:ea typeface="Calibri"/>
                <a:cs typeface="Calibri"/>
                <a:sym typeface="Calibri"/>
                <a:hlinkClick r:id="rId5"/>
              </a:rPr>
              <a:t>Oracle Container Engine for Kubernetes</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Functions (</a:t>
            </a:r>
            <a:r>
              <a:rPr lang="en-US" sz="1200" b="0" i="0" u="none" strike="noStrike" cap="none" dirty="0">
                <a:solidFill>
                  <a:schemeClr val="dk1"/>
                </a:solidFill>
                <a:effectLst/>
                <a:latin typeface="Calibri"/>
                <a:ea typeface="Calibri"/>
                <a:cs typeface="Calibri"/>
                <a:sym typeface="Calibri"/>
                <a:hlinkClick r:id="rId6"/>
              </a:rPr>
              <a:t>Oracle Functions</a:t>
            </a:r>
            <a:r>
              <a:rPr lang="en-US" sz="1200" b="0" i="0" u="none" strike="noStrike" cap="none" dirty="0">
                <a:solidFill>
                  <a:schemeClr val="dk1"/>
                </a:solidFill>
                <a:effectLst/>
                <a:latin typeface="Calibri"/>
                <a:ea typeface="Calibri"/>
                <a:cs typeface="Calibri"/>
                <a:sym typeface="Calibri"/>
              </a:rPr>
              <a:t>)</a:t>
            </a:r>
          </a:p>
          <a:p>
            <a:endParaRPr lang="nl-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5334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https://visualvm.github.io/graal.html</a:t>
            </a:r>
            <a:endParaRPr lang="nl-NL" dirty="0"/>
          </a:p>
          <a:p>
            <a:r>
              <a:rPr lang="nl-NL" dirty="0">
                <a:hlinkClick r:id="rId4"/>
              </a:rPr>
              <a:t>https://github.com/oracle/graal/tree/master/vscode/graalvm</a:t>
            </a:r>
            <a:endParaRPr lang="nl-NL" dirty="0"/>
          </a:p>
          <a:p>
            <a:r>
              <a:rPr lang="nl-NL" dirty="0">
                <a:hlinkClick r:id="rId5"/>
              </a:rPr>
              <a:t>https://www.graalvm.org/docs/reference-manual/tools/#visual-studio-code-extensions-for-graalvm</a:t>
            </a:r>
            <a:endParaRPr lang="nl-NL" dirty="0"/>
          </a:p>
          <a:p>
            <a:endParaRPr lang="nl-NL" dirty="0"/>
          </a:p>
          <a:p>
            <a:r>
              <a:rPr lang="nl-NL" dirty="0">
                <a:hlinkClick r:id="rId6"/>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372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Java JIT CC</a:t>
            </a:r>
          </a:p>
          <a:p>
            <a:r>
              <a:rPr lang="en-US" dirty="0" err="1"/>
              <a:t>uit</a:t>
            </a:r>
            <a:r>
              <a:rPr lang="en-US" dirty="0"/>
              <a:t> 1999?</a:t>
            </a:r>
          </a:p>
          <a:p>
            <a:r>
              <a:rPr lang="en-US" dirty="0"/>
              <a:t>Java applications run faster over time</a:t>
            </a:r>
          </a:p>
          <a:p>
            <a:pPr lvl="1"/>
            <a:r>
              <a:rPr lang="en-US" dirty="0"/>
              <a:t>because Hotspot VM JIT (C2 compiler) will compile hottest code paths to machine code to take over from interpreted code execution</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3795031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JIT compiler</a:t>
            </a:r>
          </a:p>
          <a:p>
            <a:r>
              <a:rPr lang="en-US" dirty="0"/>
              <a:t>for modern Java/JVM languages</a:t>
            </a:r>
          </a:p>
          <a:p>
            <a:pPr lvl="1"/>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3489749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https://openjdk.java.net/projects/graal/</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049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execution paths</a:t>
            </a:r>
          </a:p>
          <a:p>
            <a:pPr lvl="1"/>
            <a:r>
              <a:rPr lang="en-US" dirty="0"/>
              <a:t>program (java), compile (bytes/.class) , build (war/jar) (once) =&gt; run on JVM (JDK), JIT compilation (very often – in cloud native/serverless scenarios, not so much for long running, stateful Java Enterprise applications</a:t>
            </a:r>
          </a:p>
          <a:p>
            <a:pPr lvl="1"/>
            <a:r>
              <a:rPr lang="en-US" dirty="0"/>
              <a:t>program (java), compile (bytes/.class) =&gt; AOT into native (once per deploy) =&gt; run executable on OS (very often)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22</a:t>
            </a:fld>
            <a:endParaRPr lang="nl-NL"/>
          </a:p>
        </p:txBody>
      </p:sp>
    </p:spTree>
    <p:extLst>
      <p:ext uri="{BB962C8B-B14F-4D97-AF65-F5344CB8AC3E}">
        <p14:creationId xmlns:p14="http://schemas.microsoft.com/office/powerpoint/2010/main" val="40690476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execution paths</a:t>
            </a:r>
          </a:p>
          <a:p>
            <a:pPr lvl="1"/>
            <a:r>
              <a:rPr lang="en-US" dirty="0"/>
              <a:t>program (java), compile (bytes/.class) , build (war/jar) (once) =&gt; run on JVM (JDK), JIT compilation (very often – in cloud native/serverless scenarios, not so much for long running, stateful Java Enterprise applications</a:t>
            </a:r>
          </a:p>
          <a:p>
            <a:pPr lvl="1"/>
            <a:r>
              <a:rPr lang="en-US" dirty="0"/>
              <a:t>program (java), compile (bytes/.class) =&gt; AOT into native (once per deploy) =&gt; run executable on OS (very often)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23</a:t>
            </a:fld>
            <a:endParaRPr lang="nl-NL"/>
          </a:p>
        </p:txBody>
      </p:sp>
    </p:spTree>
    <p:extLst>
      <p:ext uri="{BB962C8B-B14F-4D97-AF65-F5344CB8AC3E}">
        <p14:creationId xmlns:p14="http://schemas.microsoft.com/office/powerpoint/2010/main" val="412169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21826971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see what is all happening in this Ahead of Time compiler in order to produce a native image.</a:t>
            </a:r>
          </a:p>
          <a:p>
            <a:r>
              <a:rPr lang="en-US"/>
              <a:t>At first step as input, GraalVM is taking everything that is consumed by the Java application, meaning the libraries, the JDK libraries, also resource like SubstrateVM, and what it does is a Closed World Analysis.</a:t>
            </a:r>
          </a:p>
          <a:p>
            <a:r>
              <a:rPr lang="en-US"/>
              <a:t>Closed World Analysis is an analysis of all reachable methods, fields and classes from the main class of the application. Because when you create this package binary, you don't want to include every JDK class there is, you don't want to include every library class there is. You want to package only what is used by your application, so Graal does a point-to analysis of what is reachable from the entry point of the application. Graal runs some of the static initializers and creates heap snapshots.</a:t>
            </a:r>
          </a:p>
          <a:p>
            <a:r>
              <a:rPr lang="en-US"/>
              <a:t>Then, we put everything together in a single binary. We put all the code AOT compiled code into the machine code section, and we write down a snapshot of the Java application as it was when initialized into the image heap section. This allows us to pre-initialize certain values or configuration parameters of the application, and we don't need to load them again when we start this binary.</a:t>
            </a:r>
          </a:p>
          <a:p>
            <a:r>
              <a:rPr lang="en-US"/>
              <a:t>This binary has a GC inside, so it still has some run-time system but it does no longer contain interpreter nor JIT compiler.</a:t>
            </a:r>
            <a:br>
              <a:rPr lang="en-US"/>
            </a:br>
            <a:r>
              <a:rPr lang="en-US"/>
              <a:t>AOT has a less advanced GC comparing it with JIT GC and no profiling data is collected for further improvement like in JIT</a:t>
            </a:r>
          </a:p>
          <a:p>
            <a:r>
              <a:rPr lang="en-US" b="1" dirty="0"/>
              <a:t>Startup time </a:t>
            </a:r>
            <a:r>
              <a:rPr lang="en-US" dirty="0"/>
              <a:t>is probably the area where the Ahead of Time compilation is </a:t>
            </a:r>
            <a:r>
              <a:rPr lang="en-US" b="1" dirty="0"/>
              <a:t>beating the JIT compilation</a:t>
            </a:r>
            <a:r>
              <a:rPr lang="en-US"/>
              <a:t> by the largest margin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541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1F3140A2-9C5A-491D-A87D-D11FE18D60BA}" type="datetime1">
              <a:rPr lang="en-US" noProof="0" smtClean="0"/>
              <a:t>15-Nov-20</a:t>
            </a:fld>
            <a:endParaRPr lang="nl-NL" noProof="0" dirty="0"/>
          </a:p>
        </p:txBody>
      </p:sp>
      <p:sp>
        <p:nvSpPr>
          <p:cNvPr id="6" name="Footer Placeholder 5"/>
          <p:cNvSpPr>
            <a:spLocks noGrp="1"/>
          </p:cNvSpPr>
          <p:nvPr>
            <p:ph type="ftr" sz="quarter" idx="11"/>
          </p:nvPr>
        </p:nvSpPr>
        <p:spPr/>
        <p:txBody>
          <a:bodyPr/>
          <a:lstStyle/>
          <a:p>
            <a:r>
              <a:rPr lang="en-US" noProof="0"/>
              <a:t>DOAG 2020 | How and why GraalVM is quickly becoming relevant for you</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C283D6A-19D8-4E18-96E8-94979A949006}" type="datetime1">
              <a:rPr lang="en-US" noProof="0" smtClean="0"/>
              <a:t>15-Nov-20</a:t>
            </a:fld>
            <a:endParaRPr lang="nl-NL" noProof="0" dirty="0"/>
          </a:p>
        </p:txBody>
      </p:sp>
      <p:sp>
        <p:nvSpPr>
          <p:cNvPr id="6" name="Footer Placeholder 5"/>
          <p:cNvSpPr>
            <a:spLocks noGrp="1"/>
          </p:cNvSpPr>
          <p:nvPr>
            <p:ph type="ftr" sz="quarter" idx="11"/>
          </p:nvPr>
        </p:nvSpPr>
        <p:spPr/>
        <p:txBody>
          <a:bodyPr/>
          <a:lstStyle/>
          <a:p>
            <a:r>
              <a:rPr lang="en-US" noProof="0"/>
              <a:t>DOAG 2020 | How and why GraalVM is quickly becoming relevant for you</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C21F478-896C-4CA7-ABC3-D744EA343F41}" type="datetime1">
              <a:rPr lang="en-US" smtClean="0"/>
              <a:t>15-Nov-20</a:t>
            </a:fld>
            <a:endParaRPr lang="nl-NL"/>
          </a:p>
        </p:txBody>
      </p:sp>
      <p:sp>
        <p:nvSpPr>
          <p:cNvPr id="6" name="Footer Placeholder 5"/>
          <p:cNvSpPr>
            <a:spLocks noGrp="1"/>
          </p:cNvSpPr>
          <p:nvPr>
            <p:ph type="ftr" sz="quarter" idx="11"/>
          </p:nvPr>
        </p:nvSpPr>
        <p:spPr/>
        <p:txBody>
          <a:bodyPr/>
          <a:lstStyle/>
          <a:p>
            <a:r>
              <a:rPr lang="en-US"/>
              <a:t>DOAG 2020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B1260C-BC17-4652-80C4-25F328F4E6AD}" type="datetime1">
              <a:rPr lang="en-US" smtClean="0"/>
              <a:t>15-Nov-20</a:t>
            </a:fld>
            <a:endParaRPr lang="nl-NL"/>
          </a:p>
        </p:txBody>
      </p:sp>
      <p:sp>
        <p:nvSpPr>
          <p:cNvPr id="6" name="Footer Placeholder 5"/>
          <p:cNvSpPr>
            <a:spLocks noGrp="1"/>
          </p:cNvSpPr>
          <p:nvPr>
            <p:ph type="ftr" sz="quarter" idx="11"/>
          </p:nvPr>
        </p:nvSpPr>
        <p:spPr/>
        <p:txBody>
          <a:bodyPr/>
          <a:lstStyle/>
          <a:p>
            <a:r>
              <a:rPr lang="en-US"/>
              <a:t>DOAG 2020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A6E01C-7641-4584-B9AF-92BB765CCC41}" type="datetime1">
              <a:rPr lang="en-US" smtClean="0"/>
              <a:t>15-Nov-20</a:t>
            </a:fld>
            <a:endParaRPr lang="nl-NL"/>
          </a:p>
        </p:txBody>
      </p:sp>
      <p:sp>
        <p:nvSpPr>
          <p:cNvPr id="6" name="Footer Placeholder 5"/>
          <p:cNvSpPr>
            <a:spLocks noGrp="1"/>
          </p:cNvSpPr>
          <p:nvPr>
            <p:ph type="ftr" sz="quarter" idx="11"/>
          </p:nvPr>
        </p:nvSpPr>
        <p:spPr/>
        <p:txBody>
          <a:bodyPr/>
          <a:lstStyle/>
          <a:p>
            <a:r>
              <a:rPr lang="en-US"/>
              <a:t>DOAG 2020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6BEFF1-4E59-430D-BCFF-E9C5CE41A21A}" type="datetime1">
              <a:rPr lang="en-US" smtClean="0"/>
              <a:t>15-Nov-20</a:t>
            </a:fld>
            <a:endParaRPr lang="nl-NL"/>
          </a:p>
        </p:txBody>
      </p:sp>
      <p:sp>
        <p:nvSpPr>
          <p:cNvPr id="3" name="Footer Placeholder 2"/>
          <p:cNvSpPr>
            <a:spLocks noGrp="1"/>
          </p:cNvSpPr>
          <p:nvPr>
            <p:ph type="ftr" sz="quarter" idx="11"/>
          </p:nvPr>
        </p:nvSpPr>
        <p:spPr/>
        <p:txBody>
          <a:bodyPr/>
          <a:lstStyle/>
          <a:p>
            <a:r>
              <a:rPr lang="en-US"/>
              <a:t>DOAG 2020 | How and why GraalVM is quickly becoming relevant for you</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3AEACA-02E1-4C58-A125-5355375CB66E}" type="datetime1">
              <a:rPr lang="en-US" smtClean="0"/>
              <a:t>15-Nov-20</a:t>
            </a:fld>
            <a:endParaRPr lang="nl-NL"/>
          </a:p>
        </p:txBody>
      </p:sp>
      <p:sp>
        <p:nvSpPr>
          <p:cNvPr id="5" name="Footer Placeholder 4"/>
          <p:cNvSpPr>
            <a:spLocks noGrp="1"/>
          </p:cNvSpPr>
          <p:nvPr>
            <p:ph type="ftr" sz="quarter" idx="11"/>
          </p:nvPr>
        </p:nvSpPr>
        <p:spPr/>
        <p:txBody>
          <a:bodyPr/>
          <a:lstStyle/>
          <a:p>
            <a:r>
              <a:rPr lang="en-US"/>
              <a:t>DOAG 2020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63A79-8E21-4A05-B946-5C952D9D851B}" type="datetime1">
              <a:rPr lang="en-US" smtClean="0"/>
              <a:t>15-Nov-20</a:t>
            </a:fld>
            <a:endParaRPr lang="nl-NL"/>
          </a:p>
        </p:txBody>
      </p:sp>
      <p:sp>
        <p:nvSpPr>
          <p:cNvPr id="5" name="Footer Placeholder 4"/>
          <p:cNvSpPr>
            <a:spLocks noGrp="1"/>
          </p:cNvSpPr>
          <p:nvPr>
            <p:ph type="ftr" sz="quarter" idx="11"/>
          </p:nvPr>
        </p:nvSpPr>
        <p:spPr/>
        <p:txBody>
          <a:bodyPr/>
          <a:lstStyle/>
          <a:p>
            <a:r>
              <a:rPr lang="en-US"/>
              <a:t>DOAG 2020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el en opsommin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B5DE13BB-52CB-4BCD-B80E-4C8A8977B358}" type="datetime1">
              <a:rPr lang="en-US" smtClean="0"/>
              <a:t>15-Nov-20</a:t>
            </a:fld>
            <a:endParaRPr lang="nl-NL"/>
          </a:p>
        </p:txBody>
      </p:sp>
      <p:sp>
        <p:nvSpPr>
          <p:cNvPr id="5" name="Footer Placeholder 4"/>
          <p:cNvSpPr>
            <a:spLocks noGrp="1"/>
          </p:cNvSpPr>
          <p:nvPr>
            <p:ph type="ftr" sz="quarter" idx="11"/>
          </p:nvPr>
        </p:nvSpPr>
        <p:spPr/>
        <p:txBody>
          <a:bodyPr/>
          <a:lstStyle/>
          <a:p>
            <a:r>
              <a:rPr lang="en-US"/>
              <a:t>DOAG 2020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41361861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621E08-2851-4787-AA1B-FB32EC71AA38}" type="datetime1">
              <a:rPr lang="en-US" smtClean="0"/>
              <a:t>15-Nov-20</a:t>
            </a:fld>
            <a:endParaRPr lang="nl-NL"/>
          </a:p>
        </p:txBody>
      </p:sp>
      <p:sp>
        <p:nvSpPr>
          <p:cNvPr id="5" name="Footer Placeholder 4"/>
          <p:cNvSpPr>
            <a:spLocks noGrp="1"/>
          </p:cNvSpPr>
          <p:nvPr>
            <p:ph type="ftr" sz="quarter" idx="11"/>
          </p:nvPr>
        </p:nvSpPr>
        <p:spPr/>
        <p:txBody>
          <a:bodyPr/>
          <a:lstStyle/>
          <a:p>
            <a:r>
              <a:rPr lang="en-US"/>
              <a:t>DOAG 2020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E4C809C-13D6-4BB0-A0F8-121720496D3C}" type="datetime1">
              <a:rPr lang="en-US" smtClean="0"/>
              <a:t>15-Nov-20</a:t>
            </a:fld>
            <a:endParaRPr lang="nl-NL"/>
          </a:p>
        </p:txBody>
      </p:sp>
      <p:sp>
        <p:nvSpPr>
          <p:cNvPr id="8" name="Footer Placeholder 7"/>
          <p:cNvSpPr>
            <a:spLocks noGrp="1"/>
          </p:cNvSpPr>
          <p:nvPr>
            <p:ph type="ftr" sz="quarter" idx="11"/>
          </p:nvPr>
        </p:nvSpPr>
        <p:spPr/>
        <p:txBody>
          <a:bodyPr/>
          <a:lstStyle/>
          <a:p>
            <a:r>
              <a:rPr lang="en-US"/>
              <a:t>DOAG 2020 | How and why GraalVM is quickly becoming relevant for you</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128263BE-5E20-40BA-9349-945DF6A4EE44}" type="datetime1">
              <a:rPr lang="en-US" smtClean="0"/>
              <a:t>15-Nov-20</a:t>
            </a:fld>
            <a:endParaRPr lang="nl-NL"/>
          </a:p>
        </p:txBody>
      </p:sp>
      <p:sp>
        <p:nvSpPr>
          <p:cNvPr id="6" name="Footer Placeholder 5"/>
          <p:cNvSpPr>
            <a:spLocks noGrp="1"/>
          </p:cNvSpPr>
          <p:nvPr>
            <p:ph type="ftr" sz="quarter" idx="11"/>
          </p:nvPr>
        </p:nvSpPr>
        <p:spPr/>
        <p:txBody>
          <a:bodyPr/>
          <a:lstStyle/>
          <a:p>
            <a:r>
              <a:rPr lang="en-US"/>
              <a:t>DOAG 2020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626098F8-A4E6-412E-8FB8-5528BBFACCB4}" type="datetime1">
              <a:rPr lang="en-US" smtClean="0"/>
              <a:t>15-Nov-20</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DOAG 2020 | How and why GraalVM is quickly becoming relevant for you</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92" r:id="rId6"/>
    <p:sldLayoutId id="2147483686" r:id="rId7"/>
    <p:sldLayoutId id="2147483677" r:id="rId8"/>
    <p:sldLayoutId id="2147483681" r:id="rId9"/>
    <p:sldLayoutId id="2147483691" r:id="rId10"/>
    <p:sldLayoutId id="2147483682" r:id="rId11"/>
    <p:sldLayoutId id="2147483680" r:id="rId12"/>
    <p:sldLayoutId id="2147483684" r:id="rId13"/>
    <p:sldLayoutId id="2147483685" r:id="rId14"/>
    <p:sldLayoutId id="2147483688"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9" Type="http://schemas.openxmlformats.org/officeDocument/2006/relationships/image" Target="../media/image1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s://bit.ly/graalvm-handson" TargetMode="External"/><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gif"/><Relationship Id="rId3" Type="http://schemas.openxmlformats.org/officeDocument/2006/relationships/image" Target="../media/image40.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49.png"/><Relationship Id="rId5" Type="http://schemas.openxmlformats.org/officeDocument/2006/relationships/image" Target="../media/image42.png"/><Relationship Id="rId10"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47.png"/><Relationship Id="rId1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jpeg"/><Relationship Id="rId3" Type="http://schemas.openxmlformats.org/officeDocument/2006/relationships/image" Target="../media/image41.png"/><Relationship Id="rId7" Type="http://schemas.openxmlformats.org/officeDocument/2006/relationships/image" Target="../media/image54.svg"/><Relationship Id="rId12" Type="http://schemas.openxmlformats.org/officeDocument/2006/relationships/image" Target="../media/image51.gif"/><Relationship Id="rId2"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0.png"/><Relationship Id="rId5" Type="http://schemas.openxmlformats.org/officeDocument/2006/relationships/image" Target="../media/image43.png"/><Relationship Id="rId10" Type="http://schemas.openxmlformats.org/officeDocument/2006/relationships/image" Target="../media/image49.png"/><Relationship Id="rId4" Type="http://schemas.openxmlformats.org/officeDocument/2006/relationships/image" Target="../media/image42.png"/><Relationship Id="rId9" Type="http://schemas.openxmlformats.org/officeDocument/2006/relationships/image" Target="../media/image48.png"/><Relationship Id="rId1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55.jpe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6.xml"/><Relationship Id="rId16" Type="http://schemas.openxmlformats.org/officeDocument/2006/relationships/image" Target="../media/image58.sv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57.png"/><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diagramData" Target="../diagrams/data6.xml"/><Relationship Id="rId26" Type="http://schemas.openxmlformats.org/officeDocument/2006/relationships/image" Target="../media/image58.svg"/><Relationship Id="rId3" Type="http://schemas.openxmlformats.org/officeDocument/2006/relationships/diagramData" Target="../diagrams/data3.xml"/><Relationship Id="rId21" Type="http://schemas.openxmlformats.org/officeDocument/2006/relationships/diagramColors" Target="../diagrams/colors6.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5" Type="http://schemas.openxmlformats.org/officeDocument/2006/relationships/image" Target="../media/image57.png"/><Relationship Id="rId2" Type="http://schemas.openxmlformats.org/officeDocument/2006/relationships/notesSlide" Target="../notesSlides/notesSlide7.xml"/><Relationship Id="rId16" Type="http://schemas.openxmlformats.org/officeDocument/2006/relationships/diagramColors" Target="../diagrams/colors5.xml"/><Relationship Id="rId20" Type="http://schemas.openxmlformats.org/officeDocument/2006/relationships/diagramQuickStyle" Target="../diagrams/quickStyle6.xml"/><Relationship Id="rId1" Type="http://schemas.openxmlformats.org/officeDocument/2006/relationships/slideLayout" Target="../slideLayouts/slideLayout5.xml"/><Relationship Id="rId6" Type="http://schemas.openxmlformats.org/officeDocument/2006/relationships/diagramColors" Target="../diagrams/colors3.xml"/><Relationship Id="rId11" Type="http://schemas.openxmlformats.org/officeDocument/2006/relationships/diagramColors" Target="../diagrams/colors4.xml"/><Relationship Id="rId24" Type="http://schemas.openxmlformats.org/officeDocument/2006/relationships/image" Target="../media/image56.png"/><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55.jpeg"/><Relationship Id="rId10" Type="http://schemas.openxmlformats.org/officeDocument/2006/relationships/diagramQuickStyle" Target="../diagrams/quickStyle4.xml"/><Relationship Id="rId19" Type="http://schemas.openxmlformats.org/officeDocument/2006/relationships/diagramLayout" Target="../diagrams/layout6.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microsoft.com/office/2007/relationships/diagramDrawing" Target="../diagrams/drawing6.xml"/></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0.png"/><Relationship Id="rId7" Type="http://schemas.openxmlformats.org/officeDocument/2006/relationships/diagramColors" Target="../diagrams/colors7.xml"/><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6.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 Id="rId9" Type="http://schemas.openxmlformats.org/officeDocument/2006/relationships/image" Target="../media/image67.jpeg"/></Relationships>
</file>

<file path=ppt/slides/_rels/slide27.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3.jpeg"/><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70.jpg"/><Relationship Id="rId7"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74.pn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png"/><Relationship Id="rId7" Type="http://schemas.openxmlformats.org/officeDocument/2006/relationships/image" Target="../media/image81.jpeg"/><Relationship Id="rId12" Type="http://schemas.openxmlformats.org/officeDocument/2006/relationships/image" Target="../media/image86.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80.jpeg"/><Relationship Id="rId11" Type="http://schemas.openxmlformats.org/officeDocument/2006/relationships/image" Target="../media/image85.jpe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jpeg"/></Relationships>
</file>

<file path=ppt/slides/_rels/slide3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4.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71.jpeg"/><Relationship Id="rId7" Type="http://schemas.openxmlformats.org/officeDocument/2006/relationships/image" Target="../media/image96.png"/><Relationship Id="rId2" Type="http://schemas.openxmlformats.org/officeDocument/2006/relationships/image" Target="../media/image92.jpeg"/><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png"/><Relationship Id="rId9" Type="http://schemas.openxmlformats.org/officeDocument/2006/relationships/image" Target="../media/image98.png"/></Relationships>
</file>

<file path=ppt/slides/_rels/slide3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74.png"/><Relationship Id="rId7" Type="http://schemas.openxmlformats.org/officeDocument/2006/relationships/image" Target="../media/image102.png"/><Relationship Id="rId2" Type="http://schemas.openxmlformats.org/officeDocument/2006/relationships/image" Target="../media/image92.jpeg"/><Relationship Id="rId1" Type="http://schemas.openxmlformats.org/officeDocument/2006/relationships/slideLayout" Target="../slideLayouts/slideLayout5.xml"/><Relationship Id="rId6" Type="http://schemas.openxmlformats.org/officeDocument/2006/relationships/image" Target="../media/image75.png"/><Relationship Id="rId11" Type="http://schemas.openxmlformats.org/officeDocument/2006/relationships/image" Target="../media/image105.png"/><Relationship Id="rId5" Type="http://schemas.openxmlformats.org/officeDocument/2006/relationships/image" Target="../media/image101.jpeg"/><Relationship Id="rId10" Type="http://schemas.openxmlformats.org/officeDocument/2006/relationships/image" Target="../media/image89.png"/><Relationship Id="rId4" Type="http://schemas.openxmlformats.org/officeDocument/2006/relationships/image" Target="../media/image44.png"/><Relationship Id="rId9" Type="http://schemas.openxmlformats.org/officeDocument/2006/relationships/image" Target="../media/image104.png"/></Relationships>
</file>

<file path=ppt/slides/_rels/slide3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89.png"/><Relationship Id="rId3" Type="http://schemas.openxmlformats.org/officeDocument/2006/relationships/image" Target="../media/image44.png"/><Relationship Id="rId7" Type="http://schemas.openxmlformats.org/officeDocument/2006/relationships/image" Target="../media/image102.png"/><Relationship Id="rId12" Type="http://schemas.openxmlformats.org/officeDocument/2006/relationships/image" Target="../media/image108.png"/><Relationship Id="rId2" Type="http://schemas.openxmlformats.org/officeDocument/2006/relationships/image" Target="../media/image101.jpe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107.png"/><Relationship Id="rId5" Type="http://schemas.openxmlformats.org/officeDocument/2006/relationships/image" Target="../media/image106.png"/><Relationship Id="rId15" Type="http://schemas.openxmlformats.org/officeDocument/2006/relationships/image" Target="../media/image9.png"/><Relationship Id="rId10" Type="http://schemas.openxmlformats.org/officeDocument/2006/relationships/image" Target="../media/image104.png"/><Relationship Id="rId4" Type="http://schemas.openxmlformats.org/officeDocument/2006/relationships/image" Target="../media/image75.png"/><Relationship Id="rId9" Type="http://schemas.openxmlformats.org/officeDocument/2006/relationships/image" Target="../media/image27.png"/><Relationship Id="rId14" Type="http://schemas.openxmlformats.org/officeDocument/2006/relationships/image" Target="../media/image105.png"/></Relationships>
</file>

<file path=ppt/slides/_rels/slide39.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75.png"/><Relationship Id="rId4" Type="http://schemas.openxmlformats.org/officeDocument/2006/relationships/image" Target="../media/image44.png"/></Relationships>
</file>

<file path=ppt/slides/_rels/slide4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7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11.png"/><Relationship Id="rId5" Type="http://schemas.openxmlformats.org/officeDocument/2006/relationships/image" Target="../media/image75.png"/><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112.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75.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117.png"/></Relationships>
</file>

<file path=ppt/slides/_rels/slide48.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18.png"/><Relationship Id="rId7"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7.png"/><Relationship Id="rId4" Type="http://schemas.openxmlformats.org/officeDocument/2006/relationships/image" Target="../media/image119.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21.png"/><Relationship Id="rId2" Type="http://schemas.openxmlformats.org/officeDocument/2006/relationships/image" Target="../media/image101.jpe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120.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124.jpeg"/><Relationship Id="rId5" Type="http://schemas.openxmlformats.org/officeDocument/2006/relationships/image" Target="../media/image123.jpe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5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hyperlink" Target="https://blogs.oracle.com/graalvm/accelerating-oci-applications-with-graalvm-enterprise"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png"/></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33.png"/><Relationship Id="rId1" Type="http://schemas.openxmlformats.org/officeDocument/2006/relationships/slideLayout" Target="../slideLayouts/slideLayout5.xml"/><Relationship Id="rId5" Type="http://schemas.openxmlformats.org/officeDocument/2006/relationships/image" Target="../media/image39.jpeg"/><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89.png"/><Relationship Id="rId3" Type="http://schemas.openxmlformats.org/officeDocument/2006/relationships/image" Target="../media/image44.png"/><Relationship Id="rId7" Type="http://schemas.openxmlformats.org/officeDocument/2006/relationships/image" Target="../media/image102.png"/><Relationship Id="rId12" Type="http://schemas.openxmlformats.org/officeDocument/2006/relationships/image" Target="../media/image108.png"/><Relationship Id="rId2" Type="http://schemas.openxmlformats.org/officeDocument/2006/relationships/image" Target="../media/image101.jpeg"/><Relationship Id="rId16"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107.png"/><Relationship Id="rId5" Type="http://schemas.openxmlformats.org/officeDocument/2006/relationships/image" Target="../media/image106.png"/><Relationship Id="rId15" Type="http://schemas.openxmlformats.org/officeDocument/2006/relationships/image" Target="../media/image88.jpeg"/><Relationship Id="rId10" Type="http://schemas.openxmlformats.org/officeDocument/2006/relationships/image" Target="../media/image104.png"/><Relationship Id="rId4" Type="http://schemas.openxmlformats.org/officeDocument/2006/relationships/image" Target="../media/image75.png"/><Relationship Id="rId9" Type="http://schemas.openxmlformats.org/officeDocument/2006/relationships/image" Target="../media/image27.png"/><Relationship Id="rId14" Type="http://schemas.openxmlformats.org/officeDocument/2006/relationships/image" Target="../media/image105.png"/></Relationships>
</file>

<file path=ppt/slides/_rels/slide5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34.png"/><Relationship Id="rId7" Type="http://schemas.openxmlformats.org/officeDocument/2006/relationships/hyperlink" Target="https://bit.ly/graalvm-handson" TargetMode="External"/><Relationship Id="rId2"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136.png"/><Relationship Id="rId4" Type="http://schemas.openxmlformats.org/officeDocument/2006/relationships/image" Target="../media/image135.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dirty="0"/>
              <a:t>How and why </a:t>
            </a:r>
            <a:r>
              <a:rPr lang="en-US" dirty="0" err="1"/>
              <a:t>GraalVM</a:t>
            </a:r>
            <a:r>
              <a:rPr lang="en-US" dirty="0"/>
              <a:t> is quickly becoming relevant for you</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DOAG 2020 | How and why GraalVM is quickly becoming relevant for you</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pic>
        <p:nvPicPr>
          <p:cNvPr id="11" name="Picture 2" descr="http://www.arkena.com/assets/uploads/2014/06/homepage-docker-logo.png">
            <a:extLst>
              <a:ext uri="{FF2B5EF4-FFF2-40B4-BE49-F238E27FC236}">
                <a16:creationId xmlns:a16="http://schemas.microsoft.com/office/drawing/2014/main" id="{6FDCE599-4C63-4029-8833-5CFCA2C85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482" y="1829787"/>
            <a:ext cx="210072" cy="1738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java rockstar">
            <a:extLst>
              <a:ext uri="{FF2B5EF4-FFF2-40B4-BE49-F238E27FC236}">
                <a16:creationId xmlns:a16="http://schemas.microsoft.com/office/drawing/2014/main" id="{0E24AF0D-D3D1-455E-8FEB-BCCFE7A96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1543" y="4617312"/>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B158B47E-5B66-49CB-87E8-38B8BB466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005" y="3548372"/>
            <a:ext cx="3238384" cy="1453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14689C-76B0-4772-83DB-000B45D5D288}"/>
              </a:ext>
            </a:extLst>
          </p:cNvPr>
          <p:cNvPicPr>
            <a:picLocks noChangeAspect="1"/>
          </p:cNvPicPr>
          <p:nvPr/>
        </p:nvPicPr>
        <p:blipFill>
          <a:blip r:embed="rId6"/>
          <a:stretch>
            <a:fillRect/>
          </a:stretch>
        </p:blipFill>
        <p:spPr>
          <a:xfrm>
            <a:off x="521343" y="1548000"/>
            <a:ext cx="4062360" cy="2319291"/>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850DDA89-380C-45BF-9287-C416C3FAC6CF}"/>
              </a:ext>
            </a:extLst>
          </p:cNvPr>
          <p:cNvPicPr>
            <a:picLocks noChangeAspect="1"/>
          </p:cNvPicPr>
          <p:nvPr/>
        </p:nvPicPr>
        <p:blipFill>
          <a:blip r:embed="rId7">
            <a:clrChange>
              <a:clrFrom>
                <a:srgbClr val="000000"/>
              </a:clrFrom>
              <a:clrTo>
                <a:srgbClr val="000000">
                  <a:alpha val="0"/>
                </a:srgbClr>
              </a:clrTo>
            </a:clrChange>
          </a:blip>
          <a:stretch>
            <a:fillRect/>
          </a:stretch>
        </p:blipFill>
        <p:spPr>
          <a:xfrm>
            <a:off x="2858338" y="1912836"/>
            <a:ext cx="533331" cy="355554"/>
          </a:xfrm>
          <a:prstGeom prst="rect">
            <a:avLst/>
          </a:prstGeom>
        </p:spPr>
      </p:pic>
      <p:grpSp>
        <p:nvGrpSpPr>
          <p:cNvPr id="15" name="Group 14">
            <a:extLst>
              <a:ext uri="{FF2B5EF4-FFF2-40B4-BE49-F238E27FC236}">
                <a16:creationId xmlns:a16="http://schemas.microsoft.com/office/drawing/2014/main" id="{BDC7D040-A004-47B7-BB42-40C2856DD1E4}"/>
              </a:ext>
            </a:extLst>
          </p:cNvPr>
          <p:cNvGrpSpPr/>
          <p:nvPr/>
        </p:nvGrpSpPr>
        <p:grpSpPr>
          <a:xfrm rot="16200000">
            <a:off x="3018135" y="2287229"/>
            <a:ext cx="258952" cy="173813"/>
            <a:chOff x="3243860" y="3619773"/>
            <a:chExt cx="1106568" cy="897242"/>
          </a:xfrm>
        </p:grpSpPr>
        <p:sp>
          <p:nvSpPr>
            <p:cNvPr id="16" name="Arrow: Right 15">
              <a:extLst>
                <a:ext uri="{FF2B5EF4-FFF2-40B4-BE49-F238E27FC236}">
                  <a16:creationId xmlns:a16="http://schemas.microsoft.com/office/drawing/2014/main" id="{027F9B3A-9849-47E4-8259-FAAA0ACC6BE1}"/>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17" name="Arrow: Right 16">
              <a:extLst>
                <a:ext uri="{FF2B5EF4-FFF2-40B4-BE49-F238E27FC236}">
                  <a16:creationId xmlns:a16="http://schemas.microsoft.com/office/drawing/2014/main" id="{18502BB2-6ED0-4F2E-90B1-4B4A671EC7B3}"/>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18" name="Snagit_SNG860">
            <a:extLst>
              <a:ext uri="{FF2B5EF4-FFF2-40B4-BE49-F238E27FC236}">
                <a16:creationId xmlns:a16="http://schemas.microsoft.com/office/drawing/2014/main" id="{29D3868C-76BC-451D-8FFF-3A5D7978C9D7}"/>
              </a:ext>
            </a:extLst>
          </p:cNvPr>
          <p:cNvPicPr>
            <a:picLocks noChangeAspect="1"/>
          </p:cNvPicPr>
          <p:nvPr/>
        </p:nvPicPr>
        <p:blipFill>
          <a:blip r:embed="rId8"/>
          <a:stretch>
            <a:fillRect/>
          </a:stretch>
        </p:blipFill>
        <p:spPr>
          <a:xfrm>
            <a:off x="4223822" y="4209359"/>
            <a:ext cx="610923" cy="551452"/>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29DE6FE1-CC10-47D9-A38E-EC349CA91544}"/>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DOAG 2020, November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20" name="Picture 2" descr="DOAG">
            <a:extLst>
              <a:ext uri="{FF2B5EF4-FFF2-40B4-BE49-F238E27FC236}">
                <a16:creationId xmlns:a16="http://schemas.microsoft.com/office/drawing/2014/main" id="{D7FE949D-0791-43AD-A638-EB2D00B8D0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B2772A-DDBA-4A7B-A23A-525297ADD9B9}"/>
              </a:ext>
            </a:extLst>
          </p:cNvPr>
          <p:cNvSpPr>
            <a:spLocks noGrp="1"/>
          </p:cNvSpPr>
          <p:nvPr>
            <p:ph idx="1"/>
          </p:nvPr>
        </p:nvSpPr>
        <p:spPr/>
        <p:txBody>
          <a:bodyPr/>
          <a:lstStyle/>
          <a:p>
            <a:pPr lvl="1"/>
            <a:endParaRPr lang="en-US" dirty="0"/>
          </a:p>
        </p:txBody>
      </p:sp>
      <p:sp>
        <p:nvSpPr>
          <p:cNvPr id="4" name="Footer Placeholder 3">
            <a:extLst>
              <a:ext uri="{FF2B5EF4-FFF2-40B4-BE49-F238E27FC236}">
                <a16:creationId xmlns:a16="http://schemas.microsoft.com/office/drawing/2014/main" id="{5AB0C15E-CFB0-4B8F-99A2-42E73F01B0FF}"/>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graal">
            <a:extLst>
              <a:ext uri="{FF2B5EF4-FFF2-40B4-BE49-F238E27FC236}">
                <a16:creationId xmlns:a16="http://schemas.microsoft.com/office/drawing/2014/main" id="{78726F2D-5C9C-45C4-A28D-D4668683931E}"/>
              </a:ext>
            </a:extLst>
          </p:cNvPr>
          <p:cNvPicPr>
            <a:picLocks noChangeAspect="1"/>
          </p:cNvPicPr>
          <p:nvPr/>
        </p:nvPicPr>
        <p:blipFill>
          <a:blip r:embed="rId3"/>
          <a:stretch>
            <a:fillRect/>
          </a:stretch>
        </p:blipFill>
        <p:spPr>
          <a:xfrm>
            <a:off x="2216775" y="1270853"/>
            <a:ext cx="5026303" cy="2936647"/>
          </a:xfrm>
          <a:prstGeom prst="rect">
            <a:avLst/>
          </a:prstGeom>
        </p:spPr>
      </p:pic>
      <p:sp>
        <p:nvSpPr>
          <p:cNvPr id="9" name="Title 8">
            <a:extLst>
              <a:ext uri="{FF2B5EF4-FFF2-40B4-BE49-F238E27FC236}">
                <a16:creationId xmlns:a16="http://schemas.microsoft.com/office/drawing/2014/main" id="{DCF02608-98AF-42FD-88E5-C9A5DF97589F}"/>
              </a:ext>
            </a:extLst>
          </p:cNvPr>
          <p:cNvSpPr>
            <a:spLocks noGrp="1"/>
          </p:cNvSpPr>
          <p:nvPr>
            <p:ph type="title"/>
          </p:nvPr>
        </p:nvSpPr>
        <p:spPr/>
        <p:txBody>
          <a:bodyPr/>
          <a:lstStyle/>
          <a:p>
            <a:endParaRPr lang="en-US"/>
          </a:p>
        </p:txBody>
      </p:sp>
      <p:sp>
        <p:nvSpPr>
          <p:cNvPr id="10" name="Arrow: Right 9">
            <a:extLst>
              <a:ext uri="{FF2B5EF4-FFF2-40B4-BE49-F238E27FC236}">
                <a16:creationId xmlns:a16="http://schemas.microsoft.com/office/drawing/2014/main" id="{308EC74B-E28E-4F1B-B8B3-6E4089FBB50D}"/>
              </a:ext>
            </a:extLst>
          </p:cNvPr>
          <p:cNvSpPr/>
          <p:nvPr/>
        </p:nvSpPr>
        <p:spPr>
          <a:xfrm>
            <a:off x="2674620" y="2602230"/>
            <a:ext cx="982980" cy="3009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5D92A137-7A67-493C-8347-795EC5448EAB}"/>
              </a:ext>
            </a:extLst>
          </p:cNvPr>
          <p:cNvSpPr/>
          <p:nvPr/>
        </p:nvSpPr>
        <p:spPr>
          <a:xfrm rot="10800000">
            <a:off x="5372100" y="2604135"/>
            <a:ext cx="982980" cy="30099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256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16D08-BDF4-439E-A77C-10D67AE091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8C903B4-566B-4810-8B66-00BF14CF357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F668D53-EC3C-4F33-BC7B-117D8700E853}"/>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Picture 6">
            <a:extLst>
              <a:ext uri="{FF2B5EF4-FFF2-40B4-BE49-F238E27FC236}">
                <a16:creationId xmlns:a16="http://schemas.microsoft.com/office/drawing/2014/main" id="{330A526B-BBA0-4F4D-A0CA-5CB709B116A9}"/>
              </a:ext>
            </a:extLst>
          </p:cNvPr>
          <p:cNvPicPr>
            <a:picLocks noChangeAspect="1"/>
          </p:cNvPicPr>
          <p:nvPr/>
        </p:nvPicPr>
        <p:blipFill>
          <a:blip r:embed="rId2"/>
          <a:stretch>
            <a:fillRect/>
          </a:stretch>
        </p:blipFill>
        <p:spPr>
          <a:xfrm>
            <a:off x="2064779" y="1237843"/>
            <a:ext cx="4789119" cy="2667813"/>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AC50CE97-169E-4E7D-9B09-9301BE638FFD}"/>
              </a:ext>
            </a:extLst>
          </p:cNvPr>
          <p:cNvSpPr/>
          <p:nvPr/>
        </p:nvSpPr>
        <p:spPr>
          <a:xfrm>
            <a:off x="2064779" y="3386667"/>
            <a:ext cx="4697265" cy="518989"/>
          </a:xfrm>
          <a:prstGeom prst="rect">
            <a:avLst/>
          </a:prstGeom>
          <a:solidFill>
            <a:srgbClr val="0D3841">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8759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B4B1-F103-41DD-BB03-AD36DF5FE7E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AE850E-8B99-4486-9E74-8C8615BD067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2533507-82E6-4D0C-9C06-7F955D895242}"/>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Picture 2">
            <a:extLst>
              <a:ext uri="{FF2B5EF4-FFF2-40B4-BE49-F238E27FC236}">
                <a16:creationId xmlns:a16="http://schemas.microsoft.com/office/drawing/2014/main" id="{2CD75DD8-1B4E-4638-A65B-EF97A06808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731" y="427500"/>
            <a:ext cx="3590042" cy="22258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AE5C215E-E056-4798-9BBF-AC851E18463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15939" y="2694849"/>
            <a:ext cx="2955329" cy="2031788"/>
          </a:xfrm>
          <a:prstGeom prst="rect">
            <a:avLst/>
          </a:prstGeom>
          <a:ln>
            <a:noFill/>
          </a:ln>
          <a:effectLst>
            <a:outerShdw blurRad="292100" dist="139700" dir="2700000" algn="tl" rotWithShape="0">
              <a:srgbClr val="333333">
                <a:alpha val="65000"/>
              </a:srgbClr>
            </a:outerShdw>
          </a:effectLst>
        </p:spPr>
      </p:pic>
      <p:pic>
        <p:nvPicPr>
          <p:cNvPr id="5122" name="Picture 2">
            <a:extLst>
              <a:ext uri="{FF2B5EF4-FFF2-40B4-BE49-F238E27FC236}">
                <a16:creationId xmlns:a16="http://schemas.microsoft.com/office/drawing/2014/main" id="{3192FF16-6621-45B1-BAB0-59E842E9D4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 y="3215053"/>
            <a:ext cx="4053840" cy="15814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7A38F21-D12A-4965-BA4C-49444E4AD825}"/>
              </a:ext>
            </a:extLst>
          </p:cNvPr>
          <p:cNvPicPr>
            <a:picLocks noChangeAspect="1"/>
          </p:cNvPicPr>
          <p:nvPr/>
        </p:nvPicPr>
        <p:blipFill>
          <a:blip r:embed="rId5"/>
          <a:stretch>
            <a:fillRect/>
          </a:stretch>
        </p:blipFill>
        <p:spPr>
          <a:xfrm>
            <a:off x="4811713" y="144000"/>
            <a:ext cx="3612287" cy="2185434"/>
          </a:xfrm>
          <a:prstGeom prst="rect">
            <a:avLst/>
          </a:prstGeom>
          <a:ln>
            <a:noFill/>
          </a:ln>
          <a:effectLst>
            <a:outerShdw blurRad="292100" dist="139700" dir="2700000" algn="tl" rotWithShape="0">
              <a:srgbClr val="333333">
                <a:alpha val="65000"/>
              </a:srgbClr>
            </a:outerShdw>
          </a:effectLst>
        </p:spPr>
      </p:pic>
      <p:pic>
        <p:nvPicPr>
          <p:cNvPr id="1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B249834-1ACB-47B1-81D6-7598AC113F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8538" y="3238886"/>
            <a:ext cx="446921" cy="183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5621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599B45-EEEF-47F7-964B-7BF31BF7027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5D6E290-2AF9-4F51-A396-BE0202FCEF7D}"/>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6" name="Picture 5">
            <a:extLst>
              <a:ext uri="{FF2B5EF4-FFF2-40B4-BE49-F238E27FC236}">
                <a16:creationId xmlns:a16="http://schemas.microsoft.com/office/drawing/2014/main" id="{D5E99E3D-360E-4C75-A93F-18CE551060AF}"/>
              </a:ext>
            </a:extLst>
          </p:cNvPr>
          <p:cNvPicPr>
            <a:picLocks noChangeAspect="1"/>
          </p:cNvPicPr>
          <p:nvPr/>
        </p:nvPicPr>
        <p:blipFill>
          <a:blip r:embed="rId2"/>
          <a:stretch>
            <a:fillRect/>
          </a:stretch>
        </p:blipFill>
        <p:spPr>
          <a:xfrm>
            <a:off x="57128" y="31500"/>
            <a:ext cx="5200972" cy="2457287"/>
          </a:xfrm>
          <a:prstGeom prst="rect">
            <a:avLst/>
          </a:prstGeom>
          <a:ln>
            <a:noFill/>
          </a:ln>
          <a:effectLst>
            <a:outerShdw blurRad="292100" dist="139700" dir="2700000" algn="tl" rotWithShape="0">
              <a:srgbClr val="333333">
                <a:alpha val="65000"/>
              </a:srgbClr>
            </a:outerShdw>
          </a:effectLst>
        </p:spPr>
      </p:pic>
      <p:pic>
        <p:nvPicPr>
          <p:cNvPr id="6146" name="Picture 2" descr="GraalVM in 2018. Looking back at GraalVM in 2018… | by Oleg Šelajev |  graalvm | Medium">
            <a:extLst>
              <a:ext uri="{FF2B5EF4-FFF2-40B4-BE49-F238E27FC236}">
                <a16:creationId xmlns:a16="http://schemas.microsoft.com/office/drawing/2014/main" id="{D1BBBDC5-C82A-4F39-A446-1A748409CB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5120" y="2120914"/>
            <a:ext cx="4762500" cy="26789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3074BFC-328C-4D92-A5B9-237CA07903DB}"/>
              </a:ext>
            </a:extLst>
          </p:cNvPr>
          <p:cNvPicPr>
            <a:picLocks noChangeAspect="1"/>
          </p:cNvPicPr>
          <p:nvPr/>
        </p:nvPicPr>
        <p:blipFill>
          <a:blip r:embed="rId4"/>
          <a:stretch>
            <a:fillRect/>
          </a:stretch>
        </p:blipFill>
        <p:spPr>
          <a:xfrm>
            <a:off x="186380" y="2738554"/>
            <a:ext cx="3577899" cy="194707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FF3842D5-3BA0-4F59-8ECC-4421021B320A}"/>
              </a:ext>
            </a:extLst>
          </p:cNvPr>
          <p:cNvPicPr>
            <a:picLocks noChangeAspect="1"/>
          </p:cNvPicPr>
          <p:nvPr/>
        </p:nvPicPr>
        <p:blipFill>
          <a:blip r:embed="rId5"/>
          <a:stretch>
            <a:fillRect/>
          </a:stretch>
        </p:blipFill>
        <p:spPr>
          <a:xfrm>
            <a:off x="4837077" y="137917"/>
            <a:ext cx="4192868" cy="1391987"/>
          </a:xfrm>
          <a:prstGeom prst="rect">
            <a:avLst/>
          </a:prstGeom>
        </p:spPr>
      </p:pic>
      <p:pic>
        <p:nvPicPr>
          <p:cNvPr id="6148" name="Picture 4" descr="Who Made That Twitter Bird? - The New York Times">
            <a:extLst>
              <a:ext uri="{FF2B5EF4-FFF2-40B4-BE49-F238E27FC236}">
                <a16:creationId xmlns:a16="http://schemas.microsoft.com/office/drawing/2014/main" id="{C5F3DCF1-B070-42C3-B499-4F4044608B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4356" y="64712"/>
            <a:ext cx="1342886" cy="97583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9C38A91A-582D-4E39-9B51-F57C8813897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7449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ppt_x"/>
                                          </p:val>
                                        </p:tav>
                                        <p:tav tm="100000">
                                          <p:val>
                                            <p:strVal val="#ppt_x"/>
                                          </p:val>
                                        </p:tav>
                                      </p:tavLst>
                                    </p:anim>
                                    <p:anim calcmode="lin" valueType="num">
                                      <p:cBhvr additive="base">
                                        <p:cTn id="20"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7BF4358A-7FC9-42CC-A32D-CAD464A8B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46" y="258861"/>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7CE382-EAD6-4B0D-991F-24075BC3274E}"/>
              </a:ext>
            </a:extLst>
          </p:cNvPr>
          <p:cNvPicPr>
            <a:picLocks noChangeAspect="1"/>
          </p:cNvPicPr>
          <p:nvPr/>
        </p:nvPicPr>
        <p:blipFill>
          <a:blip r:embed="rId4"/>
          <a:stretch>
            <a:fillRect/>
          </a:stretch>
        </p:blipFill>
        <p:spPr>
          <a:xfrm>
            <a:off x="5049898" y="456550"/>
            <a:ext cx="3931920" cy="866845"/>
          </a:xfrm>
          <a:prstGeom prst="rect">
            <a:avLst/>
          </a:prstGeom>
        </p:spPr>
      </p:pic>
      <p:sp>
        <p:nvSpPr>
          <p:cNvPr id="36" name="Speech Bubble: Rectangle 35">
            <a:extLst>
              <a:ext uri="{FF2B5EF4-FFF2-40B4-BE49-F238E27FC236}">
                <a16:creationId xmlns:a16="http://schemas.microsoft.com/office/drawing/2014/main" id="{15F55544-CF1F-4217-A09D-BC7533A528D2}"/>
              </a:ext>
            </a:extLst>
          </p:cNvPr>
          <p:cNvSpPr/>
          <p:nvPr/>
        </p:nvSpPr>
        <p:spPr>
          <a:xfrm>
            <a:off x="4866718" y="1089343"/>
            <a:ext cx="1344899" cy="460344"/>
          </a:xfrm>
          <a:prstGeom prst="wedgeRectCallout">
            <a:avLst>
              <a:gd name="adj1" fmla="val 13004"/>
              <a:gd name="adj2" fmla="val 34723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a:t>
            </a:r>
            <a:r>
              <a:rPr lang="nl-NL" sz="900" dirty="0" err="1"/>
              <a:t>limited</a:t>
            </a:r>
            <a:r>
              <a:rPr lang="nl-NL" sz="900" dirty="0"/>
              <a:t>) Spring Boot support for </a:t>
            </a:r>
            <a:r>
              <a:rPr lang="nl-NL" sz="900" dirty="0" err="1"/>
              <a:t>GraalVM</a:t>
            </a:r>
            <a:r>
              <a:rPr lang="nl-NL" sz="900" dirty="0"/>
              <a:t> native images</a:t>
            </a:r>
            <a:endParaRPr lang="en-NL" sz="900" dirty="0"/>
          </a:p>
        </p:txBody>
      </p:sp>
      <p:sp>
        <p:nvSpPr>
          <p:cNvPr id="19" name="Rectangle 18">
            <a:extLst>
              <a:ext uri="{FF2B5EF4-FFF2-40B4-BE49-F238E27FC236}">
                <a16:creationId xmlns:a16="http://schemas.microsoft.com/office/drawing/2014/main" id="{1FCDDF28-63E8-4D4D-AA31-78238359A098}"/>
              </a:ext>
            </a:extLst>
          </p:cNvPr>
          <p:cNvSpPr/>
          <p:nvPr/>
        </p:nvSpPr>
        <p:spPr>
          <a:xfrm>
            <a:off x="1951152"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37A20CFD-9860-4B7C-9841-1340C8AED970}"/>
              </a:ext>
            </a:extLst>
          </p:cNvPr>
          <p:cNvSpPr txBox="1"/>
          <p:nvPr/>
        </p:nvSpPr>
        <p:spPr>
          <a:xfrm>
            <a:off x="2422434"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2017</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70862C4-BE11-4077-91DB-2D906259EE22}"/>
              </a:ext>
            </a:extLst>
          </p:cNvPr>
          <p:cNvSpPr/>
          <p:nvPr/>
        </p:nvSpPr>
        <p:spPr>
          <a:xfrm>
            <a:off x="602086" y="2733813"/>
            <a:ext cx="1894690" cy="1135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t>Some</a:t>
            </a:r>
            <a:r>
              <a:rPr lang="nl-NL" dirty="0"/>
              <a:t> </a:t>
            </a:r>
            <a:r>
              <a:rPr lang="nl-NL" dirty="0" err="1"/>
              <a:t>history</a:t>
            </a:r>
            <a:r>
              <a:rPr lang="nl-NL" dirty="0"/>
              <a:t> on </a:t>
            </a:r>
            <a:r>
              <a:rPr lang="nl-NL" dirty="0" err="1"/>
              <a:t>GraalVM</a:t>
            </a:r>
            <a:endParaRPr lang="nl-NL" dirty="0"/>
          </a:p>
        </p:txBody>
      </p:sp>
      <p:sp>
        <p:nvSpPr>
          <p:cNvPr id="3" name="Content Placeholder 2">
            <a:extLst>
              <a:ext uri="{FF2B5EF4-FFF2-40B4-BE49-F238E27FC236}">
                <a16:creationId xmlns:a16="http://schemas.microsoft.com/office/drawing/2014/main" id="{B0D438FD-0E02-4258-95BD-ED5EDB37FBE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DOAG 2020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27FD50E1-4927-4B8E-A382-A1128DA794FB}"/>
              </a:ext>
            </a:extLst>
          </p:cNvPr>
          <p:cNvPicPr>
            <a:picLocks noChangeAspect="1"/>
          </p:cNvPicPr>
          <p:nvPr/>
        </p:nvPicPr>
        <p:blipFill>
          <a:blip r:embed="rId5"/>
          <a:stretch>
            <a:fillRect/>
          </a:stretch>
        </p:blipFill>
        <p:spPr>
          <a:xfrm>
            <a:off x="2861048" y="2733814"/>
            <a:ext cx="5939883" cy="1135949"/>
          </a:xfrm>
          <a:prstGeom prst="rect">
            <a:avLst/>
          </a:prstGeom>
        </p:spPr>
      </p:pic>
      <p:sp>
        <p:nvSpPr>
          <p:cNvPr id="9" name="Rectangle 8">
            <a:extLst>
              <a:ext uri="{FF2B5EF4-FFF2-40B4-BE49-F238E27FC236}">
                <a16:creationId xmlns:a16="http://schemas.microsoft.com/office/drawing/2014/main" id="{8216A45C-9C44-43C5-9983-8C6AE84ACAEC}"/>
              </a:ext>
            </a:extLst>
          </p:cNvPr>
          <p:cNvSpPr/>
          <p:nvPr/>
        </p:nvSpPr>
        <p:spPr>
          <a:xfrm>
            <a:off x="796157" y="2855968"/>
            <a:ext cx="1492463" cy="721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latin typeface="Calibri" panose="020F0502020204030204" pitchFamily="34" charset="0"/>
                <a:cs typeface="Calibri" panose="020F0502020204030204" pitchFamily="34" charset="0"/>
              </a:rPr>
              <a:t>Project </a:t>
            </a:r>
            <a:r>
              <a:rPr lang="nl-NL" sz="1050" dirty="0" err="1">
                <a:latin typeface="Calibri" panose="020F0502020204030204" pitchFamily="34" charset="0"/>
                <a:cs typeface="Calibri" panose="020F0502020204030204" pitchFamily="34" charset="0"/>
              </a:rPr>
              <a:t>spun</a:t>
            </a:r>
            <a:r>
              <a:rPr lang="nl-NL" sz="1050" dirty="0">
                <a:latin typeface="Calibri" panose="020F0502020204030204" pitchFamily="34" charset="0"/>
                <a:cs typeface="Calibri" panose="020F0502020204030204" pitchFamily="34" charset="0"/>
              </a:rPr>
              <a:t> off </a:t>
            </a:r>
            <a:r>
              <a:rPr lang="nl-NL" sz="1050" dirty="0" err="1">
                <a:latin typeface="Calibri" panose="020F0502020204030204" pitchFamily="34" charset="0"/>
                <a:cs typeface="Calibri" panose="020F0502020204030204" pitchFamily="34" charset="0"/>
              </a:rPr>
              <a:t>from</a:t>
            </a:r>
            <a:r>
              <a:rPr lang="nl-NL" sz="1050" dirty="0">
                <a:latin typeface="Calibri" panose="020F0502020204030204" pitchFamily="34" charset="0"/>
                <a:cs typeface="Calibri" panose="020F0502020204030204" pitchFamily="34" charset="0"/>
              </a:rPr>
              <a:t> Maxine VM</a:t>
            </a:r>
            <a:endParaRPr lang="en-NL" sz="105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6E41D5-9E45-41C9-B3CD-2B49089327D4}"/>
              </a:ext>
            </a:extLst>
          </p:cNvPr>
          <p:cNvSpPr txBox="1"/>
          <p:nvPr/>
        </p:nvSpPr>
        <p:spPr>
          <a:xfrm>
            <a:off x="1356048" y="36382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2012</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2" name="Arrow: Right 11">
            <a:extLst>
              <a:ext uri="{FF2B5EF4-FFF2-40B4-BE49-F238E27FC236}">
                <a16:creationId xmlns:a16="http://schemas.microsoft.com/office/drawing/2014/main" id="{995A2AC6-F9C5-4A14-85C0-436FBA8D6D19}"/>
              </a:ext>
            </a:extLst>
          </p:cNvPr>
          <p:cNvSpPr/>
          <p:nvPr/>
        </p:nvSpPr>
        <p:spPr>
          <a:xfrm>
            <a:off x="2422434" y="2922875"/>
            <a:ext cx="438614"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82C81BE9-A7F4-464D-9BEB-2030EC6A1A20}"/>
              </a:ext>
            </a:extLst>
          </p:cNvPr>
          <p:cNvSpPr/>
          <p:nvPr/>
        </p:nvSpPr>
        <p:spPr>
          <a:xfrm>
            <a:off x="321468" y="1891543"/>
            <a:ext cx="3663233" cy="630746"/>
          </a:xfrm>
          <a:prstGeom prst="wedgeRectCallout">
            <a:avLst>
              <a:gd name="adj1" fmla="val -16662"/>
              <a:gd name="adj2" fmla="val 1226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Proof of Concept: </a:t>
            </a:r>
            <a:r>
              <a:rPr lang="en-US" sz="1050" dirty="0"/>
              <a:t>a compiler written in Java (with all its software engineering advantages) could generate highly optimized code without compromising on compile times</a:t>
            </a:r>
            <a:endParaRPr lang="en-NL" sz="1050" dirty="0"/>
          </a:p>
        </p:txBody>
      </p:sp>
      <p:pic>
        <p:nvPicPr>
          <p:cNvPr id="1028" name="Picture 4" descr="https://s14-eu5.startpage.com/cgi-bin/serveimage?url=https%3A%2F%2Fencrypted-tbn0.gstatic.com%2Fimages%3Fq%3Dtbn%3AANd9GcTeDOiK4mlMLaVKBtga18Vk6o3VokEHh0JPkh4KeXGe66TJbGr6fQ%26s&amp;sp=0ef76734cdd56426d1439c9ee819dda2&amp;anticache=894871">
            <a:extLst>
              <a:ext uri="{FF2B5EF4-FFF2-40B4-BE49-F238E27FC236}">
                <a16:creationId xmlns:a16="http://schemas.microsoft.com/office/drawing/2014/main" id="{91992C9C-CA00-4E1D-9E22-68BD6FAF6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785" y="4055490"/>
            <a:ext cx="662263" cy="53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7A2A47E-323E-4143-AA2C-272CAFBD0B66}"/>
              </a:ext>
            </a:extLst>
          </p:cNvPr>
          <p:cNvSpPr txBox="1"/>
          <p:nvPr/>
        </p:nvSpPr>
        <p:spPr>
          <a:xfrm>
            <a:off x="5049898"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2019</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25" name="Speech Bubble: Rectangle 24">
            <a:extLst>
              <a:ext uri="{FF2B5EF4-FFF2-40B4-BE49-F238E27FC236}">
                <a16:creationId xmlns:a16="http://schemas.microsoft.com/office/drawing/2014/main" id="{6E772C4B-57C8-487A-8B33-CCB5F72ADA8D}"/>
              </a:ext>
            </a:extLst>
          </p:cNvPr>
          <p:cNvSpPr/>
          <p:nvPr/>
        </p:nvSpPr>
        <p:spPr>
          <a:xfrm>
            <a:off x="200394" y="3930943"/>
            <a:ext cx="1696215" cy="960535"/>
          </a:xfrm>
          <a:prstGeom prst="wedgeRectCallout">
            <a:avLst>
              <a:gd name="adj1" fmla="val 80203"/>
              <a:gd name="adj2" fmla="val -1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Twitter </a:t>
            </a:r>
            <a:r>
              <a:rPr lang="nl-NL" sz="1050" dirty="0" err="1"/>
              <a:t>started</a:t>
            </a:r>
            <a:r>
              <a:rPr lang="nl-NL" sz="1050" dirty="0"/>
              <a:t> </a:t>
            </a:r>
            <a:r>
              <a:rPr lang="nl-NL" sz="1050" dirty="0" err="1"/>
              <a:t>to</a:t>
            </a:r>
            <a:r>
              <a:rPr lang="nl-NL" sz="1050" dirty="0"/>
              <a:t> run </a:t>
            </a:r>
            <a:r>
              <a:rPr lang="nl-NL" sz="1050" dirty="0" err="1"/>
              <a:t>its</a:t>
            </a:r>
            <a:r>
              <a:rPr lang="nl-NL" sz="1050" dirty="0"/>
              <a:t> </a:t>
            </a:r>
            <a:r>
              <a:rPr lang="nl-NL" sz="1050" dirty="0" err="1"/>
              <a:t>many</a:t>
            </a:r>
            <a:r>
              <a:rPr lang="nl-NL" sz="1050" dirty="0"/>
              <a:t> Scala </a:t>
            </a:r>
            <a:r>
              <a:rPr lang="nl-NL" sz="1050" dirty="0" err="1"/>
              <a:t>applications</a:t>
            </a:r>
            <a:r>
              <a:rPr lang="nl-NL" sz="1050" dirty="0"/>
              <a:t> on </a:t>
            </a:r>
            <a:r>
              <a:rPr lang="nl-NL" sz="1050" dirty="0" err="1"/>
              <a:t>the</a:t>
            </a:r>
            <a:r>
              <a:rPr lang="nl-NL" sz="1050" dirty="0"/>
              <a:t> </a:t>
            </a:r>
            <a:r>
              <a:rPr lang="nl-NL" sz="1050" dirty="0" err="1"/>
              <a:t>GraalVM</a:t>
            </a:r>
            <a:r>
              <a:rPr lang="nl-NL" sz="1050" dirty="0"/>
              <a:t> JIT Compiler </a:t>
            </a:r>
            <a:r>
              <a:rPr lang="nl-NL" sz="1050" dirty="0" err="1"/>
              <a:t>to</a:t>
            </a:r>
            <a:r>
              <a:rPr lang="nl-NL" sz="1050" dirty="0"/>
              <a:t> save money </a:t>
            </a:r>
            <a:r>
              <a:rPr lang="nl-NL" sz="1050" dirty="0" err="1"/>
              <a:t>and</a:t>
            </a:r>
            <a:r>
              <a:rPr lang="nl-NL" sz="1050" dirty="0"/>
              <a:t> CPU </a:t>
            </a:r>
            <a:r>
              <a:rPr lang="nl-NL" sz="1050" dirty="0" err="1"/>
              <a:t>cycles</a:t>
            </a:r>
            <a:endParaRPr lang="en-NL" sz="1050" dirty="0"/>
          </a:p>
        </p:txBody>
      </p:sp>
      <p:sp>
        <p:nvSpPr>
          <p:cNvPr id="6" name="TextBox 5">
            <a:extLst>
              <a:ext uri="{FF2B5EF4-FFF2-40B4-BE49-F238E27FC236}">
                <a16:creationId xmlns:a16="http://schemas.microsoft.com/office/drawing/2014/main" id="{3D98DD49-37FF-4F0C-A4AC-7E8D07C99B56}"/>
              </a:ext>
            </a:extLst>
          </p:cNvPr>
          <p:cNvSpPr txBox="1"/>
          <p:nvPr/>
        </p:nvSpPr>
        <p:spPr>
          <a:xfrm>
            <a:off x="6556076" y="3282315"/>
            <a:ext cx="365485" cy="153888"/>
          </a:xfrm>
          <a:prstGeom prst="rect">
            <a:avLst/>
          </a:prstGeom>
          <a:solidFill>
            <a:srgbClr val="0084AC"/>
          </a:solidFill>
        </p:spPr>
        <p:txBody>
          <a:bodyPr wrap="none" lIns="0" tIns="0" rIns="0" bIns="0" rtlCol="0">
            <a:spAutoFit/>
          </a:bodyPr>
          <a:lstStyle/>
          <a:p>
            <a:r>
              <a:rPr lang="nl-NL" sz="1000" dirty="0">
                <a:solidFill>
                  <a:schemeClr val="bg1"/>
                </a:solidFill>
                <a:latin typeface="Abadi" panose="020B0604020202020204" pitchFamily="34" charset="0"/>
              </a:rPr>
              <a:t>20.2.0</a:t>
            </a:r>
            <a:endParaRPr lang="en-NL" sz="1000" dirty="0" err="1">
              <a:solidFill>
                <a:schemeClr val="bg1"/>
              </a:solidFill>
              <a:latin typeface="Abadi" panose="020B0604020202020204" pitchFamily="34" charset="0"/>
            </a:endParaRPr>
          </a:p>
        </p:txBody>
      </p:sp>
      <p:sp>
        <p:nvSpPr>
          <p:cNvPr id="26" name="TextBox 25">
            <a:extLst>
              <a:ext uri="{FF2B5EF4-FFF2-40B4-BE49-F238E27FC236}">
                <a16:creationId xmlns:a16="http://schemas.microsoft.com/office/drawing/2014/main" id="{C897FF59-EBBE-4B7C-B3EF-5488D398F6F1}"/>
              </a:ext>
            </a:extLst>
          </p:cNvPr>
          <p:cNvSpPr txBox="1"/>
          <p:nvPr/>
        </p:nvSpPr>
        <p:spPr>
          <a:xfrm>
            <a:off x="6114844" y="3659712"/>
            <a:ext cx="913712" cy="153888"/>
          </a:xfrm>
          <a:prstGeom prst="rect">
            <a:avLst/>
          </a:prstGeom>
          <a:solidFill>
            <a:srgbClr val="3F3A36"/>
          </a:solidFill>
        </p:spPr>
        <p:txBody>
          <a:bodyPr wrap="none" lIns="0" tIns="0" rIns="0" bIns="0" rtlCol="0">
            <a:spAutoFit/>
          </a:bodyPr>
          <a:lstStyle/>
          <a:p>
            <a:r>
              <a:rPr lang="nl-NL" sz="1000" dirty="0">
                <a:solidFill>
                  <a:schemeClr val="bg1"/>
                </a:solidFill>
                <a:latin typeface="Abadi" panose="020B0604020202020204" pitchFamily="34" charset="0"/>
              </a:rPr>
              <a:t>August, 2020    </a:t>
            </a:r>
            <a:endParaRPr lang="en-NL" sz="1000" dirty="0" err="1">
              <a:solidFill>
                <a:schemeClr val="bg1"/>
              </a:solidFill>
              <a:latin typeface="Abadi" panose="020B0604020202020204" pitchFamily="34" charset="0"/>
            </a:endParaRPr>
          </a:p>
        </p:txBody>
      </p:sp>
      <p:sp>
        <p:nvSpPr>
          <p:cNvPr id="27" name="Speech Bubble: Rectangle 26">
            <a:extLst>
              <a:ext uri="{FF2B5EF4-FFF2-40B4-BE49-F238E27FC236}">
                <a16:creationId xmlns:a16="http://schemas.microsoft.com/office/drawing/2014/main" id="{77D8FA64-CE97-4E2E-BFB8-0538ED7170A6}"/>
              </a:ext>
            </a:extLst>
          </p:cNvPr>
          <p:cNvSpPr/>
          <p:nvPr/>
        </p:nvSpPr>
        <p:spPr>
          <a:xfrm>
            <a:off x="5954217" y="2209545"/>
            <a:ext cx="856887" cy="406081"/>
          </a:xfrm>
          <a:prstGeom prst="wedgeRectCallout">
            <a:avLst>
              <a:gd name="adj1" fmla="val 1007"/>
              <a:gd name="adj2" fmla="val 11404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WebLogic</a:t>
            </a:r>
            <a:r>
              <a:rPr lang="nl-NL" sz="900" dirty="0"/>
              <a:t> </a:t>
            </a:r>
            <a:r>
              <a:rPr lang="nl-NL" sz="900" dirty="0" err="1"/>
              <a:t>Certified</a:t>
            </a:r>
            <a:r>
              <a:rPr lang="nl-NL" sz="900" dirty="0"/>
              <a:t> on </a:t>
            </a:r>
            <a:r>
              <a:rPr lang="nl-NL" sz="900" dirty="0" err="1"/>
              <a:t>GraalVM</a:t>
            </a:r>
            <a:endParaRPr lang="en-NL" sz="900" dirty="0"/>
          </a:p>
        </p:txBody>
      </p:sp>
      <p:sp>
        <p:nvSpPr>
          <p:cNvPr id="28" name="Speech Bubble: Rectangle 27">
            <a:extLst>
              <a:ext uri="{FF2B5EF4-FFF2-40B4-BE49-F238E27FC236}">
                <a16:creationId xmlns:a16="http://schemas.microsoft.com/office/drawing/2014/main" id="{F2DC9BD2-BAB7-4A39-B514-A89E22300338}"/>
              </a:ext>
            </a:extLst>
          </p:cNvPr>
          <p:cNvSpPr/>
          <p:nvPr/>
        </p:nvSpPr>
        <p:spPr>
          <a:xfrm>
            <a:off x="4732020" y="1684019"/>
            <a:ext cx="856887" cy="406081"/>
          </a:xfrm>
          <a:prstGeom prst="wedgeRectCallout">
            <a:avLst>
              <a:gd name="adj1" fmla="val 28995"/>
              <a:gd name="adj2" fmla="val 25089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a:t>
            </a:r>
            <a:r>
              <a:rPr lang="nl-NL" sz="900" dirty="0" err="1"/>
              <a:t>productized</a:t>
            </a:r>
            <a:r>
              <a:rPr lang="nl-NL" sz="900" dirty="0"/>
              <a:t>” at Oracle</a:t>
            </a:r>
            <a:endParaRPr lang="en-NL" sz="900" dirty="0"/>
          </a:p>
        </p:txBody>
      </p:sp>
      <p:sp>
        <p:nvSpPr>
          <p:cNvPr id="30" name="Speech Bubble: Rectangle 29">
            <a:extLst>
              <a:ext uri="{FF2B5EF4-FFF2-40B4-BE49-F238E27FC236}">
                <a16:creationId xmlns:a16="http://schemas.microsoft.com/office/drawing/2014/main" id="{B640FA28-E55A-442E-A673-CC822E283F12}"/>
              </a:ext>
            </a:extLst>
          </p:cNvPr>
          <p:cNvSpPr/>
          <p:nvPr/>
        </p:nvSpPr>
        <p:spPr>
          <a:xfrm>
            <a:off x="5792202" y="3821163"/>
            <a:ext cx="645284" cy="406081"/>
          </a:xfrm>
          <a:prstGeom prst="wedgeRectCallout">
            <a:avLst>
              <a:gd name="adj1" fmla="val -28440"/>
              <a:gd name="adj2" fmla="val -1205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ES2020 support</a:t>
            </a:r>
            <a:endParaRPr lang="en-NL" sz="900" dirty="0"/>
          </a:p>
        </p:txBody>
      </p:sp>
      <p:sp>
        <p:nvSpPr>
          <p:cNvPr id="31" name="Speech Bubble: Rectangle 30">
            <a:extLst>
              <a:ext uri="{FF2B5EF4-FFF2-40B4-BE49-F238E27FC236}">
                <a16:creationId xmlns:a16="http://schemas.microsoft.com/office/drawing/2014/main" id="{920BC8DD-025C-480E-9BF3-E06C171DEF34}"/>
              </a:ext>
            </a:extLst>
          </p:cNvPr>
          <p:cNvSpPr/>
          <p:nvPr/>
        </p:nvSpPr>
        <p:spPr>
          <a:xfrm>
            <a:off x="5614124" y="4186667"/>
            <a:ext cx="645284" cy="406081"/>
          </a:xfrm>
          <a:prstGeom prst="wedgeRectCallout">
            <a:avLst>
              <a:gd name="adj1" fmla="val -16631"/>
              <a:gd name="adj2" fmla="val -20495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a:t>
            </a:r>
            <a:r>
              <a:rPr lang="nl-NL" sz="900" dirty="0" err="1"/>
              <a:t>Advisory</a:t>
            </a:r>
            <a:r>
              <a:rPr lang="nl-NL" sz="900" dirty="0"/>
              <a:t> Board</a:t>
            </a:r>
            <a:endParaRPr lang="en-NL" sz="900" dirty="0"/>
          </a:p>
        </p:txBody>
      </p:sp>
      <p:sp>
        <p:nvSpPr>
          <p:cNvPr id="32" name="Speech Bubble: Rectangle 31">
            <a:extLst>
              <a:ext uri="{FF2B5EF4-FFF2-40B4-BE49-F238E27FC236}">
                <a16:creationId xmlns:a16="http://schemas.microsoft.com/office/drawing/2014/main" id="{868E91A9-C9AE-4552-ADDA-DB14AA59CF77}"/>
              </a:ext>
            </a:extLst>
          </p:cNvPr>
          <p:cNvSpPr/>
          <p:nvPr/>
        </p:nvSpPr>
        <p:spPr>
          <a:xfrm>
            <a:off x="6921561" y="2105507"/>
            <a:ext cx="1216599" cy="636887"/>
          </a:xfrm>
          <a:prstGeom prst="wedgeRectCallout">
            <a:avLst>
              <a:gd name="adj1" fmla="val -41865"/>
              <a:gd name="adj2" fmla="val 9590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Spring Framework 5.3 </a:t>
            </a:r>
            <a:r>
              <a:rPr lang="nl-NL" sz="900" dirty="0" err="1"/>
              <a:t>with</a:t>
            </a:r>
            <a:r>
              <a:rPr lang="nl-NL" sz="900" dirty="0"/>
              <a:t> </a:t>
            </a:r>
            <a:r>
              <a:rPr lang="nl-NL" sz="900" dirty="0" err="1"/>
              <a:t>GraalVM</a:t>
            </a:r>
            <a:r>
              <a:rPr lang="nl-NL" sz="900" dirty="0"/>
              <a:t> AOT support (</a:t>
            </a:r>
            <a:r>
              <a:rPr lang="nl-NL" sz="900" dirty="0" err="1"/>
              <a:t>October</a:t>
            </a:r>
            <a:r>
              <a:rPr lang="nl-NL" sz="900" dirty="0"/>
              <a:t> 2020)</a:t>
            </a:r>
            <a:endParaRPr lang="en-NL" sz="900" dirty="0"/>
          </a:p>
        </p:txBody>
      </p:sp>
      <p:sp>
        <p:nvSpPr>
          <p:cNvPr id="33" name="Speech Bubble: Rectangle 32">
            <a:extLst>
              <a:ext uri="{FF2B5EF4-FFF2-40B4-BE49-F238E27FC236}">
                <a16:creationId xmlns:a16="http://schemas.microsoft.com/office/drawing/2014/main" id="{DEA826AF-9070-44ED-97D1-9401EDC49C7C}"/>
              </a:ext>
            </a:extLst>
          </p:cNvPr>
          <p:cNvSpPr/>
          <p:nvPr/>
        </p:nvSpPr>
        <p:spPr>
          <a:xfrm>
            <a:off x="4587294" y="4475369"/>
            <a:ext cx="1001613" cy="406081"/>
          </a:xfrm>
          <a:prstGeom prst="wedgeRectCallout">
            <a:avLst>
              <a:gd name="adj1" fmla="val 60459"/>
              <a:gd name="adj2" fmla="val -27853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WebAssembly</a:t>
            </a:r>
            <a:r>
              <a:rPr lang="nl-NL" sz="900" dirty="0"/>
              <a:t> support</a:t>
            </a:r>
            <a:endParaRPr lang="en-NL" sz="900" dirty="0"/>
          </a:p>
        </p:txBody>
      </p:sp>
      <p:sp>
        <p:nvSpPr>
          <p:cNvPr id="34" name="Speech Bubble: Rectangle 33">
            <a:extLst>
              <a:ext uri="{FF2B5EF4-FFF2-40B4-BE49-F238E27FC236}">
                <a16:creationId xmlns:a16="http://schemas.microsoft.com/office/drawing/2014/main" id="{8842C474-2A17-4A1F-BED0-F58309149948}"/>
              </a:ext>
            </a:extLst>
          </p:cNvPr>
          <p:cNvSpPr/>
          <p:nvPr/>
        </p:nvSpPr>
        <p:spPr>
          <a:xfrm>
            <a:off x="4164159" y="2268639"/>
            <a:ext cx="724146" cy="406081"/>
          </a:xfrm>
          <a:prstGeom prst="wedgeRectCallout">
            <a:avLst>
              <a:gd name="adj1" fmla="val 25017"/>
              <a:gd name="adj2" fmla="val 12717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Oracle Database MLE</a:t>
            </a:r>
            <a:endParaRPr lang="en-NL" sz="900" dirty="0"/>
          </a:p>
        </p:txBody>
      </p:sp>
      <p:sp>
        <p:nvSpPr>
          <p:cNvPr id="35" name="Speech Bubble: Rectangle 34">
            <a:extLst>
              <a:ext uri="{FF2B5EF4-FFF2-40B4-BE49-F238E27FC236}">
                <a16:creationId xmlns:a16="http://schemas.microsoft.com/office/drawing/2014/main" id="{5492C497-F8A1-48B3-B583-35FED68C3E69}"/>
              </a:ext>
            </a:extLst>
          </p:cNvPr>
          <p:cNvSpPr/>
          <p:nvPr/>
        </p:nvSpPr>
        <p:spPr>
          <a:xfrm>
            <a:off x="5525773" y="1477197"/>
            <a:ext cx="1285331" cy="406081"/>
          </a:xfrm>
          <a:prstGeom prst="wedgeRectCallout">
            <a:avLst>
              <a:gd name="adj1" fmla="val -40368"/>
              <a:gd name="adj2" fmla="val 30531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support in </a:t>
            </a:r>
            <a:r>
              <a:rPr lang="nl-NL" sz="900" dirty="0" err="1"/>
              <a:t>Helidon</a:t>
            </a:r>
            <a:r>
              <a:rPr lang="nl-NL" sz="900" dirty="0"/>
              <a:t>, </a:t>
            </a:r>
            <a:r>
              <a:rPr lang="nl-NL" sz="900" dirty="0" err="1"/>
              <a:t>Micronaut</a:t>
            </a:r>
            <a:r>
              <a:rPr lang="nl-NL" sz="900" dirty="0"/>
              <a:t> &amp; </a:t>
            </a:r>
            <a:r>
              <a:rPr lang="nl-NL" sz="900" dirty="0" err="1"/>
              <a:t>Quarkus</a:t>
            </a:r>
            <a:endParaRPr lang="en-NL" sz="900" dirty="0"/>
          </a:p>
        </p:txBody>
      </p:sp>
      <p:sp>
        <p:nvSpPr>
          <p:cNvPr id="29" name="Speech Bubble: Rectangle 28">
            <a:extLst>
              <a:ext uri="{FF2B5EF4-FFF2-40B4-BE49-F238E27FC236}">
                <a16:creationId xmlns:a16="http://schemas.microsoft.com/office/drawing/2014/main" id="{AC1CEE68-CF5D-4D4F-8540-0EB8EFBC313B}"/>
              </a:ext>
            </a:extLst>
          </p:cNvPr>
          <p:cNvSpPr/>
          <p:nvPr/>
        </p:nvSpPr>
        <p:spPr>
          <a:xfrm>
            <a:off x="5067763" y="2273781"/>
            <a:ext cx="856887" cy="406081"/>
          </a:xfrm>
          <a:prstGeom prst="wedgeRectCallout">
            <a:avLst>
              <a:gd name="adj1" fmla="val 48138"/>
              <a:gd name="adj2" fmla="val 1084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Coherence</a:t>
            </a:r>
            <a:r>
              <a:rPr lang="nl-NL" sz="900" dirty="0"/>
              <a:t> support for </a:t>
            </a:r>
            <a:r>
              <a:rPr lang="nl-NL" sz="900" dirty="0" err="1"/>
              <a:t>GraalVM</a:t>
            </a:r>
            <a:endParaRPr lang="en-NL" sz="900" dirty="0"/>
          </a:p>
        </p:txBody>
      </p:sp>
      <p:sp>
        <p:nvSpPr>
          <p:cNvPr id="37" name="Speech Bubble: Rectangle 36">
            <a:extLst>
              <a:ext uri="{FF2B5EF4-FFF2-40B4-BE49-F238E27FC236}">
                <a16:creationId xmlns:a16="http://schemas.microsoft.com/office/drawing/2014/main" id="{55B1669D-A861-4876-8432-88D5F0609B34}"/>
              </a:ext>
            </a:extLst>
          </p:cNvPr>
          <p:cNvSpPr/>
          <p:nvPr/>
        </p:nvSpPr>
        <p:spPr>
          <a:xfrm>
            <a:off x="4071898" y="1642537"/>
            <a:ext cx="724146" cy="462970"/>
          </a:xfrm>
          <a:prstGeom prst="wedgeRectCallout">
            <a:avLst>
              <a:gd name="adj1" fmla="val 62899"/>
              <a:gd name="adj2" fmla="val 26228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Project </a:t>
            </a:r>
            <a:r>
              <a:rPr lang="nl-NL" sz="900" dirty="0" err="1"/>
              <a:t>Fn</a:t>
            </a:r>
            <a:r>
              <a:rPr lang="nl-NL" sz="900" dirty="0"/>
              <a:t> </a:t>
            </a:r>
            <a:r>
              <a:rPr lang="nl-NL" sz="900" dirty="0" err="1"/>
              <a:t>GraalVM</a:t>
            </a:r>
            <a:r>
              <a:rPr lang="nl-NL" sz="900" dirty="0"/>
              <a:t> </a:t>
            </a:r>
            <a:r>
              <a:rPr lang="nl-NL" sz="900" dirty="0" err="1"/>
              <a:t>enabled</a:t>
            </a:r>
            <a:endParaRPr lang="en-NL" sz="900" dirty="0"/>
          </a:p>
        </p:txBody>
      </p:sp>
      <p:sp>
        <p:nvSpPr>
          <p:cNvPr id="38" name="Speech Bubble: Rectangle 37">
            <a:extLst>
              <a:ext uri="{FF2B5EF4-FFF2-40B4-BE49-F238E27FC236}">
                <a16:creationId xmlns:a16="http://schemas.microsoft.com/office/drawing/2014/main" id="{E4000DEA-3DF5-4F03-A28A-DC385E18B18D}"/>
              </a:ext>
            </a:extLst>
          </p:cNvPr>
          <p:cNvSpPr/>
          <p:nvPr/>
        </p:nvSpPr>
        <p:spPr>
          <a:xfrm>
            <a:off x="4704009" y="4007168"/>
            <a:ext cx="645284" cy="406081"/>
          </a:xfrm>
          <a:prstGeom prst="wedgeRectCallout">
            <a:avLst>
              <a:gd name="adj1" fmla="val 87994"/>
              <a:gd name="adj2" fmla="val -1786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Java 11 support</a:t>
            </a:r>
            <a:endParaRPr lang="en-NL" sz="900" dirty="0"/>
          </a:p>
        </p:txBody>
      </p:sp>
      <p:sp>
        <p:nvSpPr>
          <p:cNvPr id="39" name="Speech Bubble: Rectangle 38">
            <a:extLst>
              <a:ext uri="{FF2B5EF4-FFF2-40B4-BE49-F238E27FC236}">
                <a16:creationId xmlns:a16="http://schemas.microsoft.com/office/drawing/2014/main" id="{275F0934-63B8-4BB8-A2EE-5242D402E1EC}"/>
              </a:ext>
            </a:extLst>
          </p:cNvPr>
          <p:cNvSpPr/>
          <p:nvPr/>
        </p:nvSpPr>
        <p:spPr>
          <a:xfrm>
            <a:off x="6930248" y="3834068"/>
            <a:ext cx="1046976" cy="487459"/>
          </a:xfrm>
          <a:prstGeom prst="wedgeRectCallout">
            <a:avLst>
              <a:gd name="adj1" fmla="val -39272"/>
              <a:gd name="adj2" fmla="val -10452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Node 12.18 </a:t>
            </a:r>
            <a:r>
              <a:rPr lang="nl-NL" sz="900" dirty="0" err="1"/>
              <a:t>and</a:t>
            </a:r>
            <a:r>
              <a:rPr lang="nl-NL" sz="900" dirty="0"/>
              <a:t> </a:t>
            </a:r>
            <a:r>
              <a:rPr lang="nl-NL" sz="900" dirty="0" err="1"/>
              <a:t>iniitial</a:t>
            </a:r>
            <a:r>
              <a:rPr lang="nl-NL" sz="900" dirty="0"/>
              <a:t> ES2021 support</a:t>
            </a:r>
            <a:endParaRPr lang="en-NL" sz="900" dirty="0"/>
          </a:p>
        </p:txBody>
      </p:sp>
      <p:sp>
        <p:nvSpPr>
          <p:cNvPr id="40" name="Speech Bubble: Rectangle 39">
            <a:extLst>
              <a:ext uri="{FF2B5EF4-FFF2-40B4-BE49-F238E27FC236}">
                <a16:creationId xmlns:a16="http://schemas.microsoft.com/office/drawing/2014/main" id="{E6758CBC-1402-4FBC-A756-D0D0D9ECA256}"/>
              </a:ext>
            </a:extLst>
          </p:cNvPr>
          <p:cNvSpPr/>
          <p:nvPr/>
        </p:nvSpPr>
        <p:spPr>
          <a:xfrm>
            <a:off x="6571699" y="4326710"/>
            <a:ext cx="1170837" cy="487459"/>
          </a:xfrm>
          <a:prstGeom prst="wedgeRectCallout">
            <a:avLst>
              <a:gd name="adj1" fmla="val -20504"/>
              <a:gd name="adj2" fmla="val -20776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Ruby 2.6.6, Java 11.08, </a:t>
            </a:r>
            <a:r>
              <a:rPr lang="nl-NL" sz="900" dirty="0" err="1"/>
              <a:t>improved</a:t>
            </a:r>
            <a:r>
              <a:rPr lang="nl-NL" sz="900" dirty="0"/>
              <a:t> VS Code support</a:t>
            </a:r>
            <a:endParaRPr lang="en-NL" sz="900" dirty="0"/>
          </a:p>
        </p:txBody>
      </p:sp>
    </p:spTree>
    <p:extLst>
      <p:ext uri="{BB962C8B-B14F-4D97-AF65-F5344CB8AC3E}">
        <p14:creationId xmlns:p14="http://schemas.microsoft.com/office/powerpoint/2010/main" val="37233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20" grpId="0"/>
      <p:bldP spid="12" grpId="0" animBg="1"/>
      <p:bldP spid="22" grpId="0"/>
      <p:bldP spid="25" grpId="0" animBg="1"/>
      <p:bldP spid="6" grpId="0" animBg="1"/>
      <p:bldP spid="26" grpId="0" animBg="1"/>
      <p:bldP spid="27" grpId="0" animBg="1"/>
      <p:bldP spid="28" grpId="0" animBg="1"/>
      <p:bldP spid="30" grpId="0" animBg="1"/>
      <p:bldP spid="31" grpId="0" animBg="1"/>
      <p:bldP spid="32" grpId="0" animBg="1"/>
      <p:bldP spid="33" grpId="0" animBg="1"/>
      <p:bldP spid="34" grpId="0" animBg="1"/>
      <p:bldP spid="35" grpId="0" animBg="1"/>
      <p:bldP spid="29" grpId="0" animBg="1"/>
      <p:bldP spid="37" grpId="0" animBg="1"/>
      <p:bldP spid="38" grpId="0" animBg="1"/>
      <p:bldP spid="39" grpId="0" animBg="1"/>
      <p:bldP spid="4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CFF7-A661-447D-8363-3C5278C59F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644E2B-0B9C-4FDA-94FF-FFBFCD32985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81C88DF-3B66-41F9-8F22-92F463C4E325}"/>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5" name="Picture 4">
            <a:extLst>
              <a:ext uri="{FF2B5EF4-FFF2-40B4-BE49-F238E27FC236}">
                <a16:creationId xmlns:a16="http://schemas.microsoft.com/office/drawing/2014/main" id="{02D40D49-26DC-4129-92D8-28935A2E7ECE}"/>
              </a:ext>
            </a:extLst>
          </p:cNvPr>
          <p:cNvPicPr>
            <a:picLocks noChangeAspect="1"/>
          </p:cNvPicPr>
          <p:nvPr/>
        </p:nvPicPr>
        <p:blipFill>
          <a:blip r:embed="rId2"/>
          <a:stretch>
            <a:fillRect/>
          </a:stretch>
        </p:blipFill>
        <p:spPr>
          <a:xfrm>
            <a:off x="1192166" y="1216859"/>
            <a:ext cx="7785354" cy="3619466"/>
          </a:xfrm>
          <a:prstGeom prst="rect">
            <a:avLst/>
          </a:prstGeom>
          <a:ln>
            <a:noFill/>
          </a:ln>
          <a:effectLst>
            <a:outerShdw blurRad="292100" dist="139700" dir="2700000" algn="tl" rotWithShape="0">
              <a:srgbClr val="333333">
                <a:alpha val="65000"/>
              </a:srgbClr>
            </a:outerShdw>
          </a:effectLst>
        </p:spPr>
      </p:pic>
      <p:sp>
        <p:nvSpPr>
          <p:cNvPr id="6" name="TextBox 5">
            <a:hlinkClick r:id="rId3"/>
            <a:extLst>
              <a:ext uri="{FF2B5EF4-FFF2-40B4-BE49-F238E27FC236}">
                <a16:creationId xmlns:a16="http://schemas.microsoft.com/office/drawing/2014/main" id="{AF9CD9E6-2D1F-4A82-B299-E61BC3066D2F}"/>
              </a:ext>
            </a:extLst>
          </p:cNvPr>
          <p:cNvSpPr txBox="1"/>
          <p:nvPr/>
        </p:nvSpPr>
        <p:spPr>
          <a:xfrm>
            <a:off x="5704952" y="141809"/>
            <a:ext cx="32781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2400" dirty="0"/>
              <a:t>bit.ly/graalvm-handson</a:t>
            </a:r>
            <a:endParaRPr lang="en-NL" sz="2400" dirty="0" err="1"/>
          </a:p>
        </p:txBody>
      </p:sp>
      <p:pic>
        <p:nvPicPr>
          <p:cNvPr id="8" name="Picture 7">
            <a:extLst>
              <a:ext uri="{FF2B5EF4-FFF2-40B4-BE49-F238E27FC236}">
                <a16:creationId xmlns:a16="http://schemas.microsoft.com/office/drawing/2014/main" id="{21A1F793-00DD-44EB-A380-9CBFC26E1514}"/>
              </a:ext>
            </a:extLst>
          </p:cNvPr>
          <p:cNvPicPr>
            <a:picLocks noChangeAspect="1"/>
          </p:cNvPicPr>
          <p:nvPr/>
        </p:nvPicPr>
        <p:blipFill>
          <a:blip r:embed="rId4"/>
          <a:stretch>
            <a:fillRect/>
          </a:stretch>
        </p:blipFill>
        <p:spPr>
          <a:xfrm>
            <a:off x="45156" y="55390"/>
            <a:ext cx="1817868" cy="1041143"/>
          </a:xfrm>
          <a:prstGeom prst="rect">
            <a:avLst/>
          </a:prstGeom>
          <a:ln>
            <a:noFill/>
          </a:ln>
          <a:effectLst>
            <a:softEdge rad="112500"/>
          </a:effectLst>
        </p:spPr>
      </p:pic>
    </p:spTree>
    <p:extLst>
      <p:ext uri="{BB962C8B-B14F-4D97-AF65-F5344CB8AC3E}">
        <p14:creationId xmlns:p14="http://schemas.microsoft.com/office/powerpoint/2010/main" val="2690195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5C8BC-A698-49A8-8075-1C1EF5CC8F8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885444C-12DF-4C8A-8D5F-52C5D2FBC129}"/>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170" name="Picture 2" descr="Cool Photoshop Stuff | Cool photoshop, Photoshop, Photoshop projects">
            <a:extLst>
              <a:ext uri="{FF2B5EF4-FFF2-40B4-BE49-F238E27FC236}">
                <a16:creationId xmlns:a16="http://schemas.microsoft.com/office/drawing/2014/main" id="{9D466982-73F9-4222-8E46-7B9D1B415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0"/>
            <a:ext cx="926592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88E3FD77-125F-491A-A1AE-30498CCE433D}"/>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187669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65C8BC-A698-49A8-8075-1C1EF5CC8F8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885444C-12DF-4C8A-8D5F-52C5D2FBC129}"/>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170" name="Picture 2" descr="Cool Photoshop Stuff | Cool photoshop, Photoshop, Photoshop projects">
            <a:extLst>
              <a:ext uri="{FF2B5EF4-FFF2-40B4-BE49-F238E27FC236}">
                <a16:creationId xmlns:a16="http://schemas.microsoft.com/office/drawing/2014/main" id="{9D466982-73F9-4222-8E46-7B9D1B415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 y="0"/>
            <a:ext cx="9265920" cy="5143500"/>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88E3FD77-125F-491A-A1AE-30498CCE433D}"/>
              </a:ext>
            </a:extLst>
          </p:cNvPr>
          <p:cNvSpPr>
            <a:spLocks noGrp="1"/>
          </p:cNvSpPr>
          <p:nvPr>
            <p:ph type="title"/>
          </p:nvPr>
        </p:nvSpPr>
        <p:spPr/>
        <p:txBody>
          <a:bodyPr/>
          <a:lstStyle/>
          <a:p>
            <a:endParaRPr lang="en-US"/>
          </a:p>
        </p:txBody>
      </p:sp>
      <p:sp>
        <p:nvSpPr>
          <p:cNvPr id="2" name="TextBox 1">
            <a:extLst>
              <a:ext uri="{FF2B5EF4-FFF2-40B4-BE49-F238E27FC236}">
                <a16:creationId xmlns:a16="http://schemas.microsoft.com/office/drawing/2014/main" id="{0291D047-ABF2-4B13-BFD3-EF21C6BD7D2E}"/>
              </a:ext>
            </a:extLst>
          </p:cNvPr>
          <p:cNvSpPr txBox="1"/>
          <p:nvPr/>
        </p:nvSpPr>
        <p:spPr>
          <a:xfrm>
            <a:off x="7344002" y="719834"/>
            <a:ext cx="1022588" cy="369332"/>
          </a:xfrm>
          <a:prstGeom prst="rect">
            <a:avLst/>
          </a:prstGeom>
          <a:noFill/>
        </p:spPr>
        <p:txBody>
          <a:bodyPr wrap="none" lIns="0" tIns="0" rIns="0" bIns="0" rtlCol="0">
            <a:spAutoFit/>
          </a:bodyPr>
          <a:lstStyle/>
          <a:p>
            <a:r>
              <a:rPr lang="en-US" sz="2400" dirty="0">
                <a:solidFill>
                  <a:srgbClr val="406975"/>
                </a:solidFill>
                <a:latin typeface="Cooper Black" panose="020B0604020202020204" pitchFamily="18" charset="0"/>
              </a:rPr>
              <a:t>Native</a:t>
            </a:r>
          </a:p>
        </p:txBody>
      </p:sp>
      <p:sp>
        <p:nvSpPr>
          <p:cNvPr id="8" name="TextBox 7">
            <a:extLst>
              <a:ext uri="{FF2B5EF4-FFF2-40B4-BE49-F238E27FC236}">
                <a16:creationId xmlns:a16="http://schemas.microsoft.com/office/drawing/2014/main" id="{13748F84-DC36-425F-9B46-101CF4CEFF96}"/>
              </a:ext>
            </a:extLst>
          </p:cNvPr>
          <p:cNvSpPr txBox="1"/>
          <p:nvPr/>
        </p:nvSpPr>
        <p:spPr>
          <a:xfrm>
            <a:off x="7208356" y="3699860"/>
            <a:ext cx="1293880" cy="369332"/>
          </a:xfrm>
          <a:prstGeom prst="rect">
            <a:avLst/>
          </a:prstGeom>
          <a:noFill/>
        </p:spPr>
        <p:txBody>
          <a:bodyPr wrap="none" lIns="0" tIns="0" rIns="0" bIns="0" rtlCol="0">
            <a:spAutoFit/>
          </a:bodyPr>
          <a:lstStyle/>
          <a:p>
            <a:r>
              <a:rPr lang="en-US" sz="2400" dirty="0">
                <a:solidFill>
                  <a:srgbClr val="406975"/>
                </a:solidFill>
                <a:latin typeface="Cooper Black" panose="020B0604020202020204" pitchFamily="18" charset="0"/>
              </a:rPr>
              <a:t>Polyglot</a:t>
            </a:r>
          </a:p>
        </p:txBody>
      </p:sp>
      <p:sp>
        <p:nvSpPr>
          <p:cNvPr id="9" name="TextBox 8">
            <a:extLst>
              <a:ext uri="{FF2B5EF4-FFF2-40B4-BE49-F238E27FC236}">
                <a16:creationId xmlns:a16="http://schemas.microsoft.com/office/drawing/2014/main" id="{137C2E55-4C2F-453D-AA41-8608FBE86670}"/>
              </a:ext>
            </a:extLst>
          </p:cNvPr>
          <p:cNvSpPr txBox="1"/>
          <p:nvPr/>
        </p:nvSpPr>
        <p:spPr>
          <a:xfrm>
            <a:off x="1137195" y="4490292"/>
            <a:ext cx="2547942" cy="369332"/>
          </a:xfrm>
          <a:prstGeom prst="rect">
            <a:avLst/>
          </a:prstGeom>
          <a:noFill/>
        </p:spPr>
        <p:txBody>
          <a:bodyPr wrap="none" lIns="0" tIns="0" rIns="0" bIns="0" rtlCol="0">
            <a:spAutoFit/>
          </a:bodyPr>
          <a:lstStyle/>
          <a:p>
            <a:r>
              <a:rPr lang="en-US" sz="2400" dirty="0">
                <a:solidFill>
                  <a:srgbClr val="406975"/>
                </a:solidFill>
                <a:latin typeface="Cooper Black" panose="020B0604020202020204" pitchFamily="18" charset="0"/>
              </a:rPr>
              <a:t>Interoperability</a:t>
            </a:r>
          </a:p>
        </p:txBody>
      </p:sp>
    </p:spTree>
    <p:extLst>
      <p:ext uri="{BB962C8B-B14F-4D97-AF65-F5344CB8AC3E}">
        <p14:creationId xmlns:p14="http://schemas.microsoft.com/office/powerpoint/2010/main" val="2197000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F4E877-031E-4007-A828-C78336792717}"/>
              </a:ext>
            </a:extLst>
          </p:cNvPr>
          <p:cNvSpPr>
            <a:spLocks noGrp="1"/>
          </p:cNvSpPr>
          <p:nvPr>
            <p:ph type="ftr" sz="quarter" idx="11"/>
          </p:nvPr>
        </p:nvSpPr>
        <p:spPr/>
        <p:txBody>
          <a:bodyPr/>
          <a:lstStyle/>
          <a:p>
            <a:r>
              <a:rPr lang="en-US"/>
              <a:t>DOAG 2020 | How and why GraalVM is quickly becoming relevant for you</a:t>
            </a:r>
            <a:endParaRPr lang="nl-NL"/>
          </a:p>
        </p:txBody>
      </p:sp>
      <p:grpSp>
        <p:nvGrpSpPr>
          <p:cNvPr id="29" name="Group 28">
            <a:extLst>
              <a:ext uri="{FF2B5EF4-FFF2-40B4-BE49-F238E27FC236}">
                <a16:creationId xmlns:a16="http://schemas.microsoft.com/office/drawing/2014/main" id="{2AC86885-0D09-4CB6-B001-CDD08D1EB0E7}"/>
              </a:ext>
            </a:extLst>
          </p:cNvPr>
          <p:cNvGrpSpPr/>
          <p:nvPr/>
        </p:nvGrpSpPr>
        <p:grpSpPr>
          <a:xfrm>
            <a:off x="2392253" y="356234"/>
            <a:ext cx="4633334" cy="4421278"/>
            <a:chOff x="2986666" y="1079155"/>
            <a:chExt cx="2986723" cy="2930643"/>
          </a:xfrm>
        </p:grpSpPr>
        <p:grpSp>
          <p:nvGrpSpPr>
            <p:cNvPr id="10" name="Group 9">
              <a:extLst>
                <a:ext uri="{FF2B5EF4-FFF2-40B4-BE49-F238E27FC236}">
                  <a16:creationId xmlns:a16="http://schemas.microsoft.com/office/drawing/2014/main" id="{D724D596-1049-4A3E-BDB6-E4E30E14818D}"/>
                </a:ext>
              </a:extLst>
            </p:cNvPr>
            <p:cNvGrpSpPr/>
            <p:nvPr/>
          </p:nvGrpSpPr>
          <p:grpSpPr>
            <a:xfrm>
              <a:off x="2986666" y="1079155"/>
              <a:ext cx="2986723" cy="2930643"/>
              <a:chOff x="2986666" y="1079155"/>
              <a:chExt cx="2986723" cy="2930643"/>
            </a:xfrm>
          </p:grpSpPr>
          <p:pic>
            <p:nvPicPr>
              <p:cNvPr id="8200" name="Picture 8">
                <a:extLst>
                  <a:ext uri="{FF2B5EF4-FFF2-40B4-BE49-F238E27FC236}">
                    <a16:creationId xmlns:a16="http://schemas.microsoft.com/office/drawing/2014/main" id="{0ABAF98D-4BB6-49BC-9673-B7C98CE71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666" y="1079155"/>
                <a:ext cx="2986723" cy="29306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0E4CD9D-2094-4864-A7E6-EAA97D4D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47" y="2793840"/>
                <a:ext cx="1348242" cy="1156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D935CA6F-B543-4AA0-A943-03426EDE56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115" b="55382"/>
              <a:stretch/>
            </p:blipFill>
            <p:spPr bwMode="auto">
              <a:xfrm>
                <a:off x="3161552" y="1193106"/>
                <a:ext cx="1585334" cy="113500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descr="Migrating To Microservices – Rohde &amp; Schwarz Has A View - The Broadcast  Bridge - Connecting IT to Broadcast">
              <a:extLst>
                <a:ext uri="{FF2B5EF4-FFF2-40B4-BE49-F238E27FC236}">
                  <a16:creationId xmlns:a16="http://schemas.microsoft.com/office/drawing/2014/main" id="{C89C2986-C817-4BAE-905D-E80793F1B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680" y="3053355"/>
              <a:ext cx="857003" cy="643050"/>
            </a:xfrm>
            <a:custGeom>
              <a:avLst/>
              <a:gdLst>
                <a:gd name="connsiteX0" fmla="*/ 215813 w 857003"/>
                <a:gd name="connsiteY0" fmla="*/ 0 h 643050"/>
                <a:gd name="connsiteX1" fmla="*/ 649962 w 857003"/>
                <a:gd name="connsiteY1" fmla="*/ 0 h 643050"/>
                <a:gd name="connsiteX2" fmla="*/ 678857 w 857003"/>
                <a:gd name="connsiteY2" fmla="*/ 15687 h 643050"/>
                <a:gd name="connsiteX3" fmla="*/ 838247 w 857003"/>
                <a:gd name="connsiteY3" fmla="*/ 209282 h 643050"/>
                <a:gd name="connsiteX4" fmla="*/ 857003 w 857003"/>
                <a:gd name="connsiteY4" fmla="*/ 269716 h 643050"/>
                <a:gd name="connsiteX5" fmla="*/ 857003 w 857003"/>
                <a:gd name="connsiteY5" fmla="*/ 491398 h 643050"/>
                <a:gd name="connsiteX6" fmla="*/ 838247 w 857003"/>
                <a:gd name="connsiteY6" fmla="*/ 551832 h 643050"/>
                <a:gd name="connsiteX7" fmla="*/ 797686 w 857003"/>
                <a:gd name="connsiteY7" fmla="*/ 626575 h 643050"/>
                <a:gd name="connsiteX8" fmla="*/ 784095 w 857003"/>
                <a:gd name="connsiteY8" fmla="*/ 643050 h 643050"/>
                <a:gd name="connsiteX9" fmla="*/ 81679 w 857003"/>
                <a:gd name="connsiteY9" fmla="*/ 643050 h 643050"/>
                <a:gd name="connsiteX10" fmla="*/ 68089 w 857003"/>
                <a:gd name="connsiteY10" fmla="*/ 626575 h 643050"/>
                <a:gd name="connsiteX11" fmla="*/ 1893 w 857003"/>
                <a:gd name="connsiteY11" fmla="*/ 469236 h 643050"/>
                <a:gd name="connsiteX12" fmla="*/ 0 w 857003"/>
                <a:gd name="connsiteY12" fmla="*/ 450456 h 643050"/>
                <a:gd name="connsiteX13" fmla="*/ 0 w 857003"/>
                <a:gd name="connsiteY13" fmla="*/ 310659 h 643050"/>
                <a:gd name="connsiteX14" fmla="*/ 1893 w 857003"/>
                <a:gd name="connsiteY14" fmla="*/ 291878 h 643050"/>
                <a:gd name="connsiteX15" fmla="*/ 186917 w 857003"/>
                <a:gd name="connsiteY15" fmla="*/ 15687 h 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03" h="643050">
                  <a:moveTo>
                    <a:pt x="215813" y="0"/>
                  </a:moveTo>
                  <a:lnTo>
                    <a:pt x="649962" y="0"/>
                  </a:lnTo>
                  <a:lnTo>
                    <a:pt x="678857" y="15687"/>
                  </a:lnTo>
                  <a:cubicBezTo>
                    <a:pt x="749071" y="63132"/>
                    <a:pt x="804854" y="130318"/>
                    <a:pt x="838247" y="209282"/>
                  </a:cubicBezTo>
                  <a:lnTo>
                    <a:pt x="857003" y="269716"/>
                  </a:lnTo>
                  <a:lnTo>
                    <a:pt x="857003" y="491398"/>
                  </a:lnTo>
                  <a:lnTo>
                    <a:pt x="838247" y="551832"/>
                  </a:lnTo>
                  <a:cubicBezTo>
                    <a:pt x="827116" y="578153"/>
                    <a:pt x="813497" y="603166"/>
                    <a:pt x="797686" y="626575"/>
                  </a:cubicBezTo>
                  <a:lnTo>
                    <a:pt x="784095" y="643050"/>
                  </a:lnTo>
                  <a:lnTo>
                    <a:pt x="81679" y="643050"/>
                  </a:lnTo>
                  <a:lnTo>
                    <a:pt x="68089" y="626575"/>
                  </a:lnTo>
                  <a:cubicBezTo>
                    <a:pt x="36465" y="579757"/>
                    <a:pt x="13614" y="526524"/>
                    <a:pt x="1893" y="469236"/>
                  </a:cubicBezTo>
                  <a:lnTo>
                    <a:pt x="0" y="450456"/>
                  </a:lnTo>
                  <a:lnTo>
                    <a:pt x="0" y="310659"/>
                  </a:lnTo>
                  <a:lnTo>
                    <a:pt x="1893" y="291878"/>
                  </a:lnTo>
                  <a:cubicBezTo>
                    <a:pt x="25334" y="177302"/>
                    <a:pt x="93299" y="78947"/>
                    <a:pt x="186917" y="15687"/>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55966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F4E877-031E-4007-A828-C78336792717}"/>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3C2B22E6-F352-4FB9-8168-65CF228F0E1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2842" y="4315989"/>
            <a:ext cx="684247" cy="383178"/>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2AC86885-0D09-4CB6-B001-CDD08D1EB0E7}"/>
              </a:ext>
            </a:extLst>
          </p:cNvPr>
          <p:cNvGrpSpPr/>
          <p:nvPr/>
        </p:nvGrpSpPr>
        <p:grpSpPr>
          <a:xfrm>
            <a:off x="2392253" y="356234"/>
            <a:ext cx="4633334" cy="4421278"/>
            <a:chOff x="2986666" y="1079155"/>
            <a:chExt cx="2986723" cy="2930643"/>
          </a:xfrm>
        </p:grpSpPr>
        <p:grpSp>
          <p:nvGrpSpPr>
            <p:cNvPr id="10" name="Group 9">
              <a:extLst>
                <a:ext uri="{FF2B5EF4-FFF2-40B4-BE49-F238E27FC236}">
                  <a16:creationId xmlns:a16="http://schemas.microsoft.com/office/drawing/2014/main" id="{D724D596-1049-4A3E-BDB6-E4E30E14818D}"/>
                </a:ext>
              </a:extLst>
            </p:cNvPr>
            <p:cNvGrpSpPr/>
            <p:nvPr/>
          </p:nvGrpSpPr>
          <p:grpSpPr>
            <a:xfrm>
              <a:off x="2986666" y="1079155"/>
              <a:ext cx="2986723" cy="2930643"/>
              <a:chOff x="2986666" y="1079155"/>
              <a:chExt cx="2986723" cy="2930643"/>
            </a:xfrm>
          </p:grpSpPr>
          <p:pic>
            <p:nvPicPr>
              <p:cNvPr id="8200" name="Picture 8">
                <a:extLst>
                  <a:ext uri="{FF2B5EF4-FFF2-40B4-BE49-F238E27FC236}">
                    <a16:creationId xmlns:a16="http://schemas.microsoft.com/office/drawing/2014/main" id="{0ABAF98D-4BB6-49BC-9673-B7C98CE71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666" y="1079155"/>
                <a:ext cx="2986723" cy="29306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0E4CD9D-2094-4864-A7E6-EAA97D4DF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5147" y="2793840"/>
                <a:ext cx="1348242" cy="1156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D935CA6F-B543-4AA0-A943-03426EDE56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0115" b="55382"/>
              <a:stretch/>
            </p:blipFill>
            <p:spPr bwMode="auto">
              <a:xfrm>
                <a:off x="3161552" y="1193106"/>
                <a:ext cx="1585334" cy="113500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descr="Migrating To Microservices – Rohde &amp; Schwarz Has A View - The Broadcast  Bridge - Connecting IT to Broadcast">
              <a:extLst>
                <a:ext uri="{FF2B5EF4-FFF2-40B4-BE49-F238E27FC236}">
                  <a16:creationId xmlns:a16="http://schemas.microsoft.com/office/drawing/2014/main" id="{C89C2986-C817-4BAE-905D-E80793F1B6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3680" y="3053355"/>
              <a:ext cx="857003" cy="643050"/>
            </a:xfrm>
            <a:custGeom>
              <a:avLst/>
              <a:gdLst>
                <a:gd name="connsiteX0" fmla="*/ 215813 w 857003"/>
                <a:gd name="connsiteY0" fmla="*/ 0 h 643050"/>
                <a:gd name="connsiteX1" fmla="*/ 649962 w 857003"/>
                <a:gd name="connsiteY1" fmla="*/ 0 h 643050"/>
                <a:gd name="connsiteX2" fmla="*/ 678857 w 857003"/>
                <a:gd name="connsiteY2" fmla="*/ 15687 h 643050"/>
                <a:gd name="connsiteX3" fmla="*/ 838247 w 857003"/>
                <a:gd name="connsiteY3" fmla="*/ 209282 h 643050"/>
                <a:gd name="connsiteX4" fmla="*/ 857003 w 857003"/>
                <a:gd name="connsiteY4" fmla="*/ 269716 h 643050"/>
                <a:gd name="connsiteX5" fmla="*/ 857003 w 857003"/>
                <a:gd name="connsiteY5" fmla="*/ 491398 h 643050"/>
                <a:gd name="connsiteX6" fmla="*/ 838247 w 857003"/>
                <a:gd name="connsiteY6" fmla="*/ 551832 h 643050"/>
                <a:gd name="connsiteX7" fmla="*/ 797686 w 857003"/>
                <a:gd name="connsiteY7" fmla="*/ 626575 h 643050"/>
                <a:gd name="connsiteX8" fmla="*/ 784095 w 857003"/>
                <a:gd name="connsiteY8" fmla="*/ 643050 h 643050"/>
                <a:gd name="connsiteX9" fmla="*/ 81679 w 857003"/>
                <a:gd name="connsiteY9" fmla="*/ 643050 h 643050"/>
                <a:gd name="connsiteX10" fmla="*/ 68089 w 857003"/>
                <a:gd name="connsiteY10" fmla="*/ 626575 h 643050"/>
                <a:gd name="connsiteX11" fmla="*/ 1893 w 857003"/>
                <a:gd name="connsiteY11" fmla="*/ 469236 h 643050"/>
                <a:gd name="connsiteX12" fmla="*/ 0 w 857003"/>
                <a:gd name="connsiteY12" fmla="*/ 450456 h 643050"/>
                <a:gd name="connsiteX13" fmla="*/ 0 w 857003"/>
                <a:gd name="connsiteY13" fmla="*/ 310659 h 643050"/>
                <a:gd name="connsiteX14" fmla="*/ 1893 w 857003"/>
                <a:gd name="connsiteY14" fmla="*/ 291878 h 643050"/>
                <a:gd name="connsiteX15" fmla="*/ 186917 w 857003"/>
                <a:gd name="connsiteY15" fmla="*/ 15687 h 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03" h="643050">
                  <a:moveTo>
                    <a:pt x="215813" y="0"/>
                  </a:moveTo>
                  <a:lnTo>
                    <a:pt x="649962" y="0"/>
                  </a:lnTo>
                  <a:lnTo>
                    <a:pt x="678857" y="15687"/>
                  </a:lnTo>
                  <a:cubicBezTo>
                    <a:pt x="749071" y="63132"/>
                    <a:pt x="804854" y="130318"/>
                    <a:pt x="838247" y="209282"/>
                  </a:cubicBezTo>
                  <a:lnTo>
                    <a:pt x="857003" y="269716"/>
                  </a:lnTo>
                  <a:lnTo>
                    <a:pt x="857003" y="491398"/>
                  </a:lnTo>
                  <a:lnTo>
                    <a:pt x="838247" y="551832"/>
                  </a:lnTo>
                  <a:cubicBezTo>
                    <a:pt x="827116" y="578153"/>
                    <a:pt x="813497" y="603166"/>
                    <a:pt x="797686" y="626575"/>
                  </a:cubicBezTo>
                  <a:lnTo>
                    <a:pt x="784095" y="643050"/>
                  </a:lnTo>
                  <a:lnTo>
                    <a:pt x="81679" y="643050"/>
                  </a:lnTo>
                  <a:lnTo>
                    <a:pt x="68089" y="626575"/>
                  </a:lnTo>
                  <a:cubicBezTo>
                    <a:pt x="36465" y="579757"/>
                    <a:pt x="13614" y="526524"/>
                    <a:pt x="1893" y="469236"/>
                  </a:cubicBezTo>
                  <a:lnTo>
                    <a:pt x="0" y="450456"/>
                  </a:lnTo>
                  <a:lnTo>
                    <a:pt x="0" y="310659"/>
                  </a:lnTo>
                  <a:lnTo>
                    <a:pt x="1893" y="291878"/>
                  </a:lnTo>
                  <a:cubicBezTo>
                    <a:pt x="25334" y="177302"/>
                    <a:pt x="93299" y="78947"/>
                    <a:pt x="186917" y="15687"/>
                  </a:cubicBezTo>
                  <a:close/>
                </a:path>
              </a:pathLst>
            </a:custGeom>
            <a:noFill/>
            <a:extLst>
              <a:ext uri="{909E8E84-426E-40DD-AFC4-6F175D3DCCD1}">
                <a14:hiddenFill xmlns:a14="http://schemas.microsoft.com/office/drawing/2010/main">
                  <a:solidFill>
                    <a:srgbClr val="FFFFFF"/>
                  </a:solidFill>
                </a14:hiddenFill>
              </a:ext>
            </a:extLst>
          </p:spPr>
        </p:pic>
      </p:grpSp>
      <p:sp>
        <p:nvSpPr>
          <p:cNvPr id="2" name="Thought Bubble: Cloud 1">
            <a:extLst>
              <a:ext uri="{FF2B5EF4-FFF2-40B4-BE49-F238E27FC236}">
                <a16:creationId xmlns:a16="http://schemas.microsoft.com/office/drawing/2014/main" id="{A973E3CC-8D20-431F-B94A-D6CA9FAEE534}"/>
              </a:ext>
            </a:extLst>
          </p:cNvPr>
          <p:cNvSpPr/>
          <p:nvPr/>
        </p:nvSpPr>
        <p:spPr>
          <a:xfrm>
            <a:off x="200045" y="1901925"/>
            <a:ext cx="1645493" cy="617220"/>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simple runtime</a:t>
            </a:r>
          </a:p>
        </p:txBody>
      </p:sp>
      <p:sp>
        <p:nvSpPr>
          <p:cNvPr id="12" name="Thought Bubble: Cloud 11">
            <a:extLst>
              <a:ext uri="{FF2B5EF4-FFF2-40B4-BE49-F238E27FC236}">
                <a16:creationId xmlns:a16="http://schemas.microsoft.com/office/drawing/2014/main" id="{6701D6AB-394C-43AB-AE39-0C05A2FF480A}"/>
              </a:ext>
            </a:extLst>
          </p:cNvPr>
          <p:cNvSpPr/>
          <p:nvPr/>
        </p:nvSpPr>
        <p:spPr>
          <a:xfrm>
            <a:off x="468879" y="3569075"/>
            <a:ext cx="1974205" cy="73564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stateless, single request | event handling</a:t>
            </a:r>
          </a:p>
        </p:txBody>
      </p:sp>
      <p:sp>
        <p:nvSpPr>
          <p:cNvPr id="13" name="Thought Bubble: Cloud 12">
            <a:extLst>
              <a:ext uri="{FF2B5EF4-FFF2-40B4-BE49-F238E27FC236}">
                <a16:creationId xmlns:a16="http://schemas.microsoft.com/office/drawing/2014/main" id="{2E900ADC-B90D-49CB-B1EE-D2215589BFD5}"/>
              </a:ext>
            </a:extLst>
          </p:cNvPr>
          <p:cNvSpPr/>
          <p:nvPr/>
        </p:nvSpPr>
        <p:spPr>
          <a:xfrm>
            <a:off x="7336185" y="234775"/>
            <a:ext cx="1214651" cy="647700"/>
          </a:xfrm>
          <a:prstGeom prst="cloudCallou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rapid </a:t>
            </a:r>
          </a:p>
          <a:p>
            <a:pPr algn="ctr"/>
            <a:r>
              <a:rPr lang="en-US" sz="1200" dirty="0"/>
              <a:t>startup</a:t>
            </a:r>
          </a:p>
        </p:txBody>
      </p:sp>
      <p:sp>
        <p:nvSpPr>
          <p:cNvPr id="14" name="Thought Bubble: Cloud 13">
            <a:extLst>
              <a:ext uri="{FF2B5EF4-FFF2-40B4-BE49-F238E27FC236}">
                <a16:creationId xmlns:a16="http://schemas.microsoft.com/office/drawing/2014/main" id="{5F3D1FB9-AEE9-443D-8608-B767B5F93910}"/>
              </a:ext>
            </a:extLst>
          </p:cNvPr>
          <p:cNvSpPr/>
          <p:nvPr/>
        </p:nvSpPr>
        <p:spPr>
          <a:xfrm>
            <a:off x="7240052" y="2426203"/>
            <a:ext cx="1645493" cy="560752"/>
          </a:xfrm>
          <a:prstGeom prst="cloud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fast execution</a:t>
            </a:r>
          </a:p>
        </p:txBody>
      </p:sp>
      <p:sp>
        <p:nvSpPr>
          <p:cNvPr id="15" name="Thought Bubble: Cloud 14">
            <a:extLst>
              <a:ext uri="{FF2B5EF4-FFF2-40B4-BE49-F238E27FC236}">
                <a16:creationId xmlns:a16="http://schemas.microsoft.com/office/drawing/2014/main" id="{D5137858-28A1-4E5D-A0CC-CBBCDCAA81AC}"/>
              </a:ext>
            </a:extLst>
          </p:cNvPr>
          <p:cNvSpPr/>
          <p:nvPr/>
        </p:nvSpPr>
        <p:spPr>
          <a:xfrm>
            <a:off x="501773" y="234775"/>
            <a:ext cx="1645493" cy="617220"/>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small application footprint</a:t>
            </a:r>
          </a:p>
        </p:txBody>
      </p:sp>
      <p:pic>
        <p:nvPicPr>
          <p:cNvPr id="6" name="Graphic 5" descr="Question Mark">
            <a:extLst>
              <a:ext uri="{FF2B5EF4-FFF2-40B4-BE49-F238E27FC236}">
                <a16:creationId xmlns:a16="http://schemas.microsoft.com/office/drawing/2014/main" id="{5F4F505C-19E6-47C2-A011-369B4E622D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349889" y="4089600"/>
            <a:ext cx="914400" cy="914400"/>
          </a:xfrm>
          <a:prstGeom prst="rect">
            <a:avLst/>
          </a:prstGeom>
        </p:spPr>
      </p:pic>
      <p:pic>
        <p:nvPicPr>
          <p:cNvPr id="8" name="Picture 2" descr="JBoss.org UI Design">
            <a:extLst>
              <a:ext uri="{FF2B5EF4-FFF2-40B4-BE49-F238E27FC236}">
                <a16:creationId xmlns:a16="http://schemas.microsoft.com/office/drawing/2014/main" id="{1860B58D-1AEE-410F-9AFA-02FC4E094D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3877" y="1869535"/>
            <a:ext cx="4127207" cy="8370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elidon">
            <a:extLst>
              <a:ext uri="{FF2B5EF4-FFF2-40B4-BE49-F238E27FC236}">
                <a16:creationId xmlns:a16="http://schemas.microsoft.com/office/drawing/2014/main" id="{3D53F990-F0BF-43F8-8707-87E9C744B74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716" y="-1365582"/>
            <a:ext cx="3675794" cy="8393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Micronaut &amp; Quarkus – Sourcelabs">
            <a:extLst>
              <a:ext uri="{FF2B5EF4-FFF2-40B4-BE49-F238E27FC236}">
                <a16:creationId xmlns:a16="http://schemas.microsoft.com/office/drawing/2014/main" id="{CA81058E-94F3-4391-9716-5C52A0CE895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1031" b="21267"/>
          <a:stretch/>
        </p:blipFill>
        <p:spPr bwMode="auto">
          <a:xfrm>
            <a:off x="9764510" y="1572283"/>
            <a:ext cx="2704148" cy="85392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Introduction to AWS Lambda &amp; Serverless Applications | NamespaceIT">
            <a:extLst>
              <a:ext uri="{FF2B5EF4-FFF2-40B4-BE49-F238E27FC236}">
                <a16:creationId xmlns:a16="http://schemas.microsoft.com/office/drawing/2014/main" id="{F4075DB5-9304-42B9-A59F-971E75784CE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06208" y="-1541048"/>
            <a:ext cx="1814376" cy="11902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Beginner's guide to Azure Functions — Part 1 | by Nikhil Khandelwal |  ashsoftware | Medium">
            <a:extLst>
              <a:ext uri="{FF2B5EF4-FFF2-40B4-BE49-F238E27FC236}">
                <a16:creationId xmlns:a16="http://schemas.microsoft.com/office/drawing/2014/main" id="{C68B3732-8931-451E-89D3-BA9891FAC8E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2775" y="5660022"/>
            <a:ext cx="2505226" cy="10716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Partner Webcast – Oracle Functions: Serverless On Oracle Cloud | Oracle  Partner Innovation &amp; Modernization Center">
            <a:extLst>
              <a:ext uri="{FF2B5EF4-FFF2-40B4-BE49-F238E27FC236}">
                <a16:creationId xmlns:a16="http://schemas.microsoft.com/office/drawing/2014/main" id="{F844E8DC-A9A8-48B8-A77F-AD2546757F0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17178" t="29197" r="21700" b="25336"/>
          <a:stretch/>
        </p:blipFill>
        <p:spPr bwMode="auto">
          <a:xfrm>
            <a:off x="6738368" y="5598028"/>
            <a:ext cx="1726597" cy="866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31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D145FF-A18C-4C07-AA8B-044379D8605E}"/>
              </a:ext>
            </a:extLst>
          </p:cNvPr>
          <p:cNvSpPr>
            <a:spLocks noGrp="1"/>
          </p:cNvSpPr>
          <p:nvPr>
            <p:ph type="title"/>
          </p:nvPr>
        </p:nvSpPr>
        <p:spPr/>
        <p:txBody>
          <a:bodyPr/>
          <a:lstStyle/>
          <a:p>
            <a:endParaRPr lang="en-US"/>
          </a:p>
        </p:txBody>
      </p:sp>
      <p:sp>
        <p:nvSpPr>
          <p:cNvPr id="6" name="Content Placeholder 5">
            <a:extLst>
              <a:ext uri="{FF2B5EF4-FFF2-40B4-BE49-F238E27FC236}">
                <a16:creationId xmlns:a16="http://schemas.microsoft.com/office/drawing/2014/main" id="{D2E289BA-A6CF-4A66-82DC-AC7426311630}"/>
              </a:ext>
            </a:extLst>
          </p:cNvPr>
          <p:cNvSpPr>
            <a:spLocks noGrp="1"/>
          </p:cNvSpPr>
          <p:nvPr>
            <p:ph idx="1"/>
          </p:nvPr>
        </p:nvSpPr>
        <p:spPr/>
        <p:txBody>
          <a:bodyPr/>
          <a:lstStyle/>
          <a:p>
            <a:r>
              <a:rPr lang="en-US" dirty="0"/>
              <a:t>Spaghetti </a:t>
            </a:r>
            <a:r>
              <a:rPr lang="en-US" dirty="0" err="1"/>
              <a:t>recht</a:t>
            </a:r>
            <a:endParaRPr lang="en-US" dirty="0"/>
          </a:p>
        </p:txBody>
      </p:sp>
      <p:pic>
        <p:nvPicPr>
          <p:cNvPr id="1026" name="Picture 2" descr="How to break spaghetti into two pieces according to MIT study">
            <a:extLst>
              <a:ext uri="{FF2B5EF4-FFF2-40B4-BE49-F238E27FC236}">
                <a16:creationId xmlns:a16="http://schemas.microsoft.com/office/drawing/2014/main" id="{AC9A2025-204B-4036-9D2C-0AF147407A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937"/>
          <a:stretch/>
        </p:blipFill>
        <p:spPr bwMode="auto">
          <a:xfrm>
            <a:off x="-1" y="-64801"/>
            <a:ext cx="9628043" cy="532622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C37EE93-5C7E-45A0-99AA-99BD38C8CCAC}"/>
              </a:ext>
            </a:extLst>
          </p:cNvPr>
          <p:cNvSpPr>
            <a:spLocks noGrp="1"/>
          </p:cNvSpPr>
          <p:nvPr>
            <p:ph type="ftr" sz="quarter" idx="11"/>
          </p:nvPr>
        </p:nvSpPr>
        <p:spPr/>
        <p:txBody>
          <a:bodyPr/>
          <a:lstStyle/>
          <a:p>
            <a:r>
              <a:rPr lang="en-US"/>
              <a:t>DOAG 2020 | How and why GraalVM is quickly becoming relevant for you</a:t>
            </a:r>
            <a:endParaRPr lang="nl-NL"/>
          </a:p>
        </p:txBody>
      </p:sp>
    </p:spTree>
    <p:extLst>
      <p:ext uri="{BB962C8B-B14F-4D97-AF65-F5344CB8AC3E}">
        <p14:creationId xmlns:p14="http://schemas.microsoft.com/office/powerpoint/2010/main" val="4109525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5F4E877-031E-4007-A828-C78336792717}"/>
              </a:ext>
            </a:extLst>
          </p:cNvPr>
          <p:cNvSpPr>
            <a:spLocks noGrp="1"/>
          </p:cNvSpPr>
          <p:nvPr>
            <p:ph type="ftr" sz="quarter" idx="11"/>
          </p:nvPr>
        </p:nvSpPr>
        <p:spPr/>
        <p:txBody>
          <a:bodyPr/>
          <a:lstStyle/>
          <a:p>
            <a:r>
              <a:rPr lang="en-US"/>
              <a:t>DOAG 2020 | How and why GraalVM is quickly becoming relevant for you</a:t>
            </a:r>
            <a:endParaRPr lang="nl-NL"/>
          </a:p>
        </p:txBody>
      </p:sp>
      <p:grpSp>
        <p:nvGrpSpPr>
          <p:cNvPr id="29" name="Group 28">
            <a:extLst>
              <a:ext uri="{FF2B5EF4-FFF2-40B4-BE49-F238E27FC236}">
                <a16:creationId xmlns:a16="http://schemas.microsoft.com/office/drawing/2014/main" id="{2AC86885-0D09-4CB6-B001-CDD08D1EB0E7}"/>
              </a:ext>
            </a:extLst>
          </p:cNvPr>
          <p:cNvGrpSpPr/>
          <p:nvPr/>
        </p:nvGrpSpPr>
        <p:grpSpPr>
          <a:xfrm>
            <a:off x="2813770" y="882475"/>
            <a:ext cx="3570920" cy="3496894"/>
            <a:chOff x="2986666" y="1079155"/>
            <a:chExt cx="2986723" cy="2930643"/>
          </a:xfrm>
        </p:grpSpPr>
        <p:grpSp>
          <p:nvGrpSpPr>
            <p:cNvPr id="10" name="Group 9">
              <a:extLst>
                <a:ext uri="{FF2B5EF4-FFF2-40B4-BE49-F238E27FC236}">
                  <a16:creationId xmlns:a16="http://schemas.microsoft.com/office/drawing/2014/main" id="{D724D596-1049-4A3E-BDB6-E4E30E14818D}"/>
                </a:ext>
              </a:extLst>
            </p:cNvPr>
            <p:cNvGrpSpPr/>
            <p:nvPr/>
          </p:nvGrpSpPr>
          <p:grpSpPr>
            <a:xfrm>
              <a:off x="2986666" y="1079155"/>
              <a:ext cx="2986723" cy="2930643"/>
              <a:chOff x="2986666" y="1079155"/>
              <a:chExt cx="2986723" cy="2930643"/>
            </a:xfrm>
          </p:grpSpPr>
          <p:pic>
            <p:nvPicPr>
              <p:cNvPr id="8200" name="Picture 8">
                <a:extLst>
                  <a:ext uri="{FF2B5EF4-FFF2-40B4-BE49-F238E27FC236}">
                    <a16:creationId xmlns:a16="http://schemas.microsoft.com/office/drawing/2014/main" id="{0ABAF98D-4BB6-49BC-9673-B7C98CE71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666" y="1079155"/>
                <a:ext cx="2986723" cy="293064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40E4CD9D-2094-4864-A7E6-EAA97D4DF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47" y="2793840"/>
                <a:ext cx="1348242" cy="11565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D935CA6F-B543-4AA0-A943-03426EDE567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115" b="55382"/>
              <a:stretch/>
            </p:blipFill>
            <p:spPr bwMode="auto">
              <a:xfrm>
                <a:off x="3161552" y="1193106"/>
                <a:ext cx="1585334" cy="1135004"/>
              </a:xfrm>
              <a:prstGeom prst="rect">
                <a:avLst/>
              </a:prstGeom>
              <a:noFill/>
              <a:extLst>
                <a:ext uri="{909E8E84-426E-40DD-AFC4-6F175D3DCCD1}">
                  <a14:hiddenFill xmlns:a14="http://schemas.microsoft.com/office/drawing/2010/main">
                    <a:solidFill>
                      <a:srgbClr val="FFFFFF"/>
                    </a:solidFill>
                  </a14:hiddenFill>
                </a:ext>
              </a:extLst>
            </p:spPr>
          </p:pic>
        </p:grpSp>
        <p:pic>
          <p:nvPicPr>
            <p:cNvPr id="26" name="Picture 25" descr="Migrating To Microservices – Rohde &amp; Schwarz Has A View - The Broadcast  Bridge - Connecting IT to Broadcast">
              <a:extLst>
                <a:ext uri="{FF2B5EF4-FFF2-40B4-BE49-F238E27FC236}">
                  <a16:creationId xmlns:a16="http://schemas.microsoft.com/office/drawing/2014/main" id="{C89C2986-C817-4BAE-905D-E80793F1B6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680" y="3053355"/>
              <a:ext cx="857003" cy="643050"/>
            </a:xfrm>
            <a:custGeom>
              <a:avLst/>
              <a:gdLst>
                <a:gd name="connsiteX0" fmla="*/ 215813 w 857003"/>
                <a:gd name="connsiteY0" fmla="*/ 0 h 643050"/>
                <a:gd name="connsiteX1" fmla="*/ 649962 w 857003"/>
                <a:gd name="connsiteY1" fmla="*/ 0 h 643050"/>
                <a:gd name="connsiteX2" fmla="*/ 678857 w 857003"/>
                <a:gd name="connsiteY2" fmla="*/ 15687 h 643050"/>
                <a:gd name="connsiteX3" fmla="*/ 838247 w 857003"/>
                <a:gd name="connsiteY3" fmla="*/ 209282 h 643050"/>
                <a:gd name="connsiteX4" fmla="*/ 857003 w 857003"/>
                <a:gd name="connsiteY4" fmla="*/ 269716 h 643050"/>
                <a:gd name="connsiteX5" fmla="*/ 857003 w 857003"/>
                <a:gd name="connsiteY5" fmla="*/ 491398 h 643050"/>
                <a:gd name="connsiteX6" fmla="*/ 838247 w 857003"/>
                <a:gd name="connsiteY6" fmla="*/ 551832 h 643050"/>
                <a:gd name="connsiteX7" fmla="*/ 797686 w 857003"/>
                <a:gd name="connsiteY7" fmla="*/ 626575 h 643050"/>
                <a:gd name="connsiteX8" fmla="*/ 784095 w 857003"/>
                <a:gd name="connsiteY8" fmla="*/ 643050 h 643050"/>
                <a:gd name="connsiteX9" fmla="*/ 81679 w 857003"/>
                <a:gd name="connsiteY9" fmla="*/ 643050 h 643050"/>
                <a:gd name="connsiteX10" fmla="*/ 68089 w 857003"/>
                <a:gd name="connsiteY10" fmla="*/ 626575 h 643050"/>
                <a:gd name="connsiteX11" fmla="*/ 1893 w 857003"/>
                <a:gd name="connsiteY11" fmla="*/ 469236 h 643050"/>
                <a:gd name="connsiteX12" fmla="*/ 0 w 857003"/>
                <a:gd name="connsiteY12" fmla="*/ 450456 h 643050"/>
                <a:gd name="connsiteX13" fmla="*/ 0 w 857003"/>
                <a:gd name="connsiteY13" fmla="*/ 310659 h 643050"/>
                <a:gd name="connsiteX14" fmla="*/ 1893 w 857003"/>
                <a:gd name="connsiteY14" fmla="*/ 291878 h 643050"/>
                <a:gd name="connsiteX15" fmla="*/ 186917 w 857003"/>
                <a:gd name="connsiteY15" fmla="*/ 15687 h 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03" h="643050">
                  <a:moveTo>
                    <a:pt x="215813" y="0"/>
                  </a:moveTo>
                  <a:lnTo>
                    <a:pt x="649962" y="0"/>
                  </a:lnTo>
                  <a:lnTo>
                    <a:pt x="678857" y="15687"/>
                  </a:lnTo>
                  <a:cubicBezTo>
                    <a:pt x="749071" y="63132"/>
                    <a:pt x="804854" y="130318"/>
                    <a:pt x="838247" y="209282"/>
                  </a:cubicBezTo>
                  <a:lnTo>
                    <a:pt x="857003" y="269716"/>
                  </a:lnTo>
                  <a:lnTo>
                    <a:pt x="857003" y="491398"/>
                  </a:lnTo>
                  <a:lnTo>
                    <a:pt x="838247" y="551832"/>
                  </a:lnTo>
                  <a:cubicBezTo>
                    <a:pt x="827116" y="578153"/>
                    <a:pt x="813497" y="603166"/>
                    <a:pt x="797686" y="626575"/>
                  </a:cubicBezTo>
                  <a:lnTo>
                    <a:pt x="784095" y="643050"/>
                  </a:lnTo>
                  <a:lnTo>
                    <a:pt x="81679" y="643050"/>
                  </a:lnTo>
                  <a:lnTo>
                    <a:pt x="68089" y="626575"/>
                  </a:lnTo>
                  <a:cubicBezTo>
                    <a:pt x="36465" y="579757"/>
                    <a:pt x="13614" y="526524"/>
                    <a:pt x="1893" y="469236"/>
                  </a:cubicBezTo>
                  <a:lnTo>
                    <a:pt x="0" y="450456"/>
                  </a:lnTo>
                  <a:lnTo>
                    <a:pt x="0" y="310659"/>
                  </a:lnTo>
                  <a:lnTo>
                    <a:pt x="1893" y="291878"/>
                  </a:lnTo>
                  <a:cubicBezTo>
                    <a:pt x="25334" y="177302"/>
                    <a:pt x="93299" y="78947"/>
                    <a:pt x="186917" y="15687"/>
                  </a:cubicBezTo>
                  <a:close/>
                </a:path>
              </a:pathLst>
            </a:custGeom>
            <a:noFill/>
            <a:extLst>
              <a:ext uri="{909E8E84-426E-40DD-AFC4-6F175D3DCCD1}">
                <a14:hiddenFill xmlns:a14="http://schemas.microsoft.com/office/drawing/2010/main">
                  <a:solidFill>
                    <a:srgbClr val="FFFFFF"/>
                  </a:solidFill>
                </a14:hiddenFill>
              </a:ext>
            </a:extLst>
          </p:spPr>
        </p:pic>
      </p:grpSp>
      <p:sp>
        <p:nvSpPr>
          <p:cNvPr id="2" name="Thought Bubble: Cloud 1">
            <a:extLst>
              <a:ext uri="{FF2B5EF4-FFF2-40B4-BE49-F238E27FC236}">
                <a16:creationId xmlns:a16="http://schemas.microsoft.com/office/drawing/2014/main" id="{A973E3CC-8D20-431F-B94A-D6CA9FAEE534}"/>
              </a:ext>
            </a:extLst>
          </p:cNvPr>
          <p:cNvSpPr/>
          <p:nvPr/>
        </p:nvSpPr>
        <p:spPr>
          <a:xfrm>
            <a:off x="200045" y="1901925"/>
            <a:ext cx="1645493" cy="617220"/>
          </a:xfrm>
          <a:prstGeom prst="cloudCallou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simple runtime</a:t>
            </a:r>
          </a:p>
        </p:txBody>
      </p:sp>
      <p:sp>
        <p:nvSpPr>
          <p:cNvPr id="12" name="Thought Bubble: Cloud 11">
            <a:extLst>
              <a:ext uri="{FF2B5EF4-FFF2-40B4-BE49-F238E27FC236}">
                <a16:creationId xmlns:a16="http://schemas.microsoft.com/office/drawing/2014/main" id="{6701D6AB-394C-43AB-AE39-0C05A2FF480A}"/>
              </a:ext>
            </a:extLst>
          </p:cNvPr>
          <p:cNvSpPr/>
          <p:nvPr/>
        </p:nvSpPr>
        <p:spPr>
          <a:xfrm>
            <a:off x="468879" y="3569075"/>
            <a:ext cx="1974205" cy="735640"/>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stateless, single request | event handling</a:t>
            </a:r>
          </a:p>
        </p:txBody>
      </p:sp>
      <p:sp>
        <p:nvSpPr>
          <p:cNvPr id="13" name="Thought Bubble: Cloud 12">
            <a:extLst>
              <a:ext uri="{FF2B5EF4-FFF2-40B4-BE49-F238E27FC236}">
                <a16:creationId xmlns:a16="http://schemas.microsoft.com/office/drawing/2014/main" id="{2E900ADC-B90D-49CB-B1EE-D2215589BFD5}"/>
              </a:ext>
            </a:extLst>
          </p:cNvPr>
          <p:cNvSpPr/>
          <p:nvPr/>
        </p:nvSpPr>
        <p:spPr>
          <a:xfrm>
            <a:off x="7336185" y="234775"/>
            <a:ext cx="1214651" cy="647700"/>
          </a:xfrm>
          <a:prstGeom prst="cloudCallou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200" dirty="0"/>
              <a:t>rapid </a:t>
            </a:r>
          </a:p>
          <a:p>
            <a:pPr algn="ctr"/>
            <a:r>
              <a:rPr lang="en-US" sz="1200" dirty="0"/>
              <a:t>startup</a:t>
            </a:r>
          </a:p>
        </p:txBody>
      </p:sp>
      <p:sp>
        <p:nvSpPr>
          <p:cNvPr id="14" name="Thought Bubble: Cloud 13">
            <a:extLst>
              <a:ext uri="{FF2B5EF4-FFF2-40B4-BE49-F238E27FC236}">
                <a16:creationId xmlns:a16="http://schemas.microsoft.com/office/drawing/2014/main" id="{5F3D1FB9-AEE9-443D-8608-B767B5F93910}"/>
              </a:ext>
            </a:extLst>
          </p:cNvPr>
          <p:cNvSpPr/>
          <p:nvPr/>
        </p:nvSpPr>
        <p:spPr>
          <a:xfrm>
            <a:off x="7240052" y="2426203"/>
            <a:ext cx="1645493" cy="560752"/>
          </a:xfrm>
          <a:prstGeom prst="cloudCallou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fast execution</a:t>
            </a:r>
          </a:p>
        </p:txBody>
      </p:sp>
      <p:sp>
        <p:nvSpPr>
          <p:cNvPr id="15" name="Thought Bubble: Cloud 14">
            <a:extLst>
              <a:ext uri="{FF2B5EF4-FFF2-40B4-BE49-F238E27FC236}">
                <a16:creationId xmlns:a16="http://schemas.microsoft.com/office/drawing/2014/main" id="{D5137858-28A1-4E5D-A0CC-CBBCDCAA81AC}"/>
              </a:ext>
            </a:extLst>
          </p:cNvPr>
          <p:cNvSpPr/>
          <p:nvPr/>
        </p:nvSpPr>
        <p:spPr>
          <a:xfrm>
            <a:off x="501773" y="234775"/>
            <a:ext cx="1645493" cy="617220"/>
          </a:xfrm>
          <a:prstGeom prst="cloud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1200" dirty="0"/>
              <a:t>small application footprint</a:t>
            </a:r>
          </a:p>
        </p:txBody>
      </p:sp>
      <p:pic>
        <p:nvPicPr>
          <p:cNvPr id="8" name="Graphic 7" descr="Exclamation mark">
            <a:extLst>
              <a:ext uri="{FF2B5EF4-FFF2-40B4-BE49-F238E27FC236}">
                <a16:creationId xmlns:a16="http://schemas.microsoft.com/office/drawing/2014/main" id="{8E9A696B-5135-4F4B-A086-07214DE9E0E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286" y="4042319"/>
            <a:ext cx="930518" cy="930518"/>
          </a:xfrm>
          <a:prstGeom prst="rect">
            <a:avLst/>
          </a:prstGeom>
        </p:spPr>
      </p:pic>
      <p:pic>
        <p:nvPicPr>
          <p:cNvPr id="11" name="Picture 2" descr="JBoss.org UI Design">
            <a:extLst>
              <a:ext uri="{FF2B5EF4-FFF2-40B4-BE49-F238E27FC236}">
                <a16:creationId xmlns:a16="http://schemas.microsoft.com/office/drawing/2014/main" id="{5DEA956B-C1D9-41C7-975E-BDBD00DF6D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3858" y="2399728"/>
            <a:ext cx="4127207" cy="83704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elidon">
            <a:extLst>
              <a:ext uri="{FF2B5EF4-FFF2-40B4-BE49-F238E27FC236}">
                <a16:creationId xmlns:a16="http://schemas.microsoft.com/office/drawing/2014/main" id="{999E434C-0378-48F2-A7E8-2AEDD9E393D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21095" y="-19233"/>
            <a:ext cx="3675794" cy="83930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Micronaut &amp; Quarkus – Sourcelabs">
            <a:extLst>
              <a:ext uri="{FF2B5EF4-FFF2-40B4-BE49-F238E27FC236}">
                <a16:creationId xmlns:a16="http://schemas.microsoft.com/office/drawing/2014/main" id="{11039849-322D-4FF3-BE88-6B78457EB6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21031" b="21267"/>
          <a:stretch/>
        </p:blipFill>
        <p:spPr bwMode="auto">
          <a:xfrm>
            <a:off x="6377490" y="1268636"/>
            <a:ext cx="2704148" cy="8539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Introduction to AWS Lambda &amp; Serverless Applications | NamespaceIT">
            <a:extLst>
              <a:ext uri="{FF2B5EF4-FFF2-40B4-BE49-F238E27FC236}">
                <a16:creationId xmlns:a16="http://schemas.microsoft.com/office/drawing/2014/main" id="{41D95A4E-67B1-48C8-A7DF-13E7C31E9DE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72459" y="735318"/>
            <a:ext cx="1814376" cy="119023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Beginner's guide to Azure Functions — Part 1 | by Nikhil Khandelwal |  ashsoftware | Medium">
            <a:extLst>
              <a:ext uri="{FF2B5EF4-FFF2-40B4-BE49-F238E27FC236}">
                <a16:creationId xmlns:a16="http://schemas.microsoft.com/office/drawing/2014/main" id="{1AB655FE-86B4-4285-A892-7D5119F5814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67453" y="3834027"/>
            <a:ext cx="2505226" cy="107162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Partner Webcast – Oracle Functions: Serverless On Oracle Cloud | Oracle  Partner Innovation &amp; Modernization Center">
            <a:extLst>
              <a:ext uri="{FF2B5EF4-FFF2-40B4-BE49-F238E27FC236}">
                <a16:creationId xmlns:a16="http://schemas.microsoft.com/office/drawing/2014/main" id="{9C762730-BA11-4553-AEF0-D4CFA4EED82A}"/>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178" t="29197" r="21700" b="25336"/>
          <a:stretch/>
        </p:blipFill>
        <p:spPr bwMode="auto">
          <a:xfrm>
            <a:off x="6255851" y="3079897"/>
            <a:ext cx="1726597" cy="86694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0FCDA6-2F3D-4617-8436-1DAE4433D79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11157" y="3833610"/>
            <a:ext cx="1913620" cy="1071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82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6EB73-1C6C-493D-88D9-3D810DD32A5E}"/>
              </a:ext>
            </a:extLst>
          </p:cNvPr>
          <p:cNvSpPr>
            <a:spLocks noGrp="1"/>
          </p:cNvSpPr>
          <p:nvPr>
            <p:ph type="title"/>
          </p:nvPr>
        </p:nvSpPr>
        <p:spPr/>
        <p:txBody>
          <a:bodyPr/>
          <a:lstStyle/>
          <a:p>
            <a:r>
              <a:rPr lang="en-US" dirty="0"/>
              <a:t>Native?!</a:t>
            </a:r>
          </a:p>
        </p:txBody>
      </p:sp>
      <p:sp>
        <p:nvSpPr>
          <p:cNvPr id="3" name="Content Placeholder 2">
            <a:extLst>
              <a:ext uri="{FF2B5EF4-FFF2-40B4-BE49-F238E27FC236}">
                <a16:creationId xmlns:a16="http://schemas.microsoft.com/office/drawing/2014/main" id="{15148E04-EBDA-48C0-9292-F800E48A45BB}"/>
              </a:ext>
            </a:extLst>
          </p:cNvPr>
          <p:cNvSpPr>
            <a:spLocks noGrp="1"/>
          </p:cNvSpPr>
          <p:nvPr>
            <p:ph idx="1"/>
          </p:nvPr>
        </p:nvSpPr>
        <p:spPr/>
        <p:txBody>
          <a:bodyPr/>
          <a:lstStyle/>
          <a:p>
            <a:r>
              <a:rPr lang="en-US" dirty="0"/>
              <a:t>a binary executable</a:t>
            </a:r>
          </a:p>
          <a:p>
            <a:r>
              <a:rPr lang="en-US" dirty="0"/>
              <a:t>that runs on just a bare O/S</a:t>
            </a:r>
          </a:p>
          <a:p>
            <a:r>
              <a:rPr lang="en-US" dirty="0"/>
              <a:t>possibly a minimal container or serverless function</a:t>
            </a:r>
          </a:p>
          <a:p>
            <a:endParaRPr lang="en-US" dirty="0"/>
          </a:p>
          <a:p>
            <a:r>
              <a:rPr lang="en-US" dirty="0"/>
              <a:t>fast startup</a:t>
            </a:r>
          </a:p>
          <a:p>
            <a:r>
              <a:rPr lang="en-US" dirty="0"/>
              <a:t>small footprint (disk &amp; memory)</a:t>
            </a:r>
          </a:p>
          <a:p>
            <a:r>
              <a:rPr lang="en-US" dirty="0"/>
              <a:t>simple environment</a:t>
            </a:r>
          </a:p>
          <a:p>
            <a:r>
              <a:rPr lang="en-US" dirty="0"/>
              <a:t>fast execution</a:t>
            </a:r>
          </a:p>
          <a:p>
            <a:endParaRPr lang="en-US" dirty="0"/>
          </a:p>
          <a:p>
            <a:r>
              <a:rPr lang="en-US" dirty="0"/>
              <a:t>typically short-lived stateless request or event processing</a:t>
            </a:r>
          </a:p>
          <a:p>
            <a:r>
              <a:rPr lang="en-US" dirty="0"/>
              <a:t>not stateful and long running</a:t>
            </a:r>
          </a:p>
          <a:p>
            <a:r>
              <a:rPr lang="en-US" dirty="0"/>
              <a:t>not </a:t>
            </a:r>
            <a:r>
              <a:rPr lang="en-US" i="1" dirty="0"/>
              <a:t>happily ever faster </a:t>
            </a:r>
            <a:r>
              <a:rPr lang="en-US" dirty="0"/>
              <a:t>JIT compilation but build time AOT</a:t>
            </a:r>
            <a:endParaRPr lang="en-US" i="1" dirty="0"/>
          </a:p>
        </p:txBody>
      </p:sp>
      <p:sp>
        <p:nvSpPr>
          <p:cNvPr id="4" name="Footer Placeholder 3">
            <a:extLst>
              <a:ext uri="{FF2B5EF4-FFF2-40B4-BE49-F238E27FC236}">
                <a16:creationId xmlns:a16="http://schemas.microsoft.com/office/drawing/2014/main" id="{198E1D78-3086-418A-A65C-49085EE4E063}"/>
              </a:ext>
            </a:extLst>
          </p:cNvPr>
          <p:cNvSpPr>
            <a:spLocks noGrp="1"/>
          </p:cNvSpPr>
          <p:nvPr>
            <p:ph type="ftr" sz="quarter" idx="11"/>
          </p:nvPr>
        </p:nvSpPr>
        <p:spPr/>
        <p:txBody>
          <a:bodyPr/>
          <a:lstStyle/>
          <a:p>
            <a:r>
              <a:rPr lang="en-US"/>
              <a:t>DOAG 2020 | How and why GraalVM is quickly becoming relevant for you</a:t>
            </a:r>
            <a:endParaRPr lang="nl-NL"/>
          </a:p>
        </p:txBody>
      </p:sp>
      <p:grpSp>
        <p:nvGrpSpPr>
          <p:cNvPr id="6" name="Group 5">
            <a:extLst>
              <a:ext uri="{FF2B5EF4-FFF2-40B4-BE49-F238E27FC236}">
                <a16:creationId xmlns:a16="http://schemas.microsoft.com/office/drawing/2014/main" id="{F6E1DBF3-43D7-4ED3-B9B0-5E2AEB050077}"/>
              </a:ext>
            </a:extLst>
          </p:cNvPr>
          <p:cNvGrpSpPr/>
          <p:nvPr/>
        </p:nvGrpSpPr>
        <p:grpSpPr>
          <a:xfrm>
            <a:off x="3757251" y="1947765"/>
            <a:ext cx="1629498" cy="1442926"/>
            <a:chOff x="2986666" y="1079155"/>
            <a:chExt cx="2986723" cy="2930643"/>
          </a:xfrm>
        </p:grpSpPr>
        <p:grpSp>
          <p:nvGrpSpPr>
            <p:cNvPr id="7" name="Group 6">
              <a:extLst>
                <a:ext uri="{FF2B5EF4-FFF2-40B4-BE49-F238E27FC236}">
                  <a16:creationId xmlns:a16="http://schemas.microsoft.com/office/drawing/2014/main" id="{A9C7DB3F-FE5E-4B10-AB0C-D47A4F514455}"/>
                </a:ext>
              </a:extLst>
            </p:cNvPr>
            <p:cNvGrpSpPr/>
            <p:nvPr/>
          </p:nvGrpSpPr>
          <p:grpSpPr>
            <a:xfrm>
              <a:off x="2986666" y="1079155"/>
              <a:ext cx="2986723" cy="2930643"/>
              <a:chOff x="2986666" y="1079155"/>
              <a:chExt cx="2986723" cy="2930643"/>
            </a:xfrm>
          </p:grpSpPr>
          <p:pic>
            <p:nvPicPr>
              <p:cNvPr id="9" name="Picture 8">
                <a:extLst>
                  <a:ext uri="{FF2B5EF4-FFF2-40B4-BE49-F238E27FC236}">
                    <a16:creationId xmlns:a16="http://schemas.microsoft.com/office/drawing/2014/main" id="{9FD6EFA5-1A7A-4D14-BA41-5228F7A443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666" y="1079155"/>
                <a:ext cx="2986723" cy="2930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a:extLst>
                  <a:ext uri="{FF2B5EF4-FFF2-40B4-BE49-F238E27FC236}">
                    <a16:creationId xmlns:a16="http://schemas.microsoft.com/office/drawing/2014/main" id="{0F3DB233-3869-460D-9F4A-230FCF13A2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147" y="2793840"/>
                <a:ext cx="1348242" cy="115655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7E45DE5A-80C5-495C-AFEA-7BF340C7D2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60115" b="55382"/>
              <a:stretch/>
            </p:blipFill>
            <p:spPr bwMode="auto">
              <a:xfrm>
                <a:off x="3161552" y="1193106"/>
                <a:ext cx="1585334" cy="1135004"/>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descr="Migrating To Microservices – Rohde &amp; Schwarz Has A View - The Broadcast  Bridge - Connecting IT to Broadcast">
              <a:extLst>
                <a:ext uri="{FF2B5EF4-FFF2-40B4-BE49-F238E27FC236}">
                  <a16:creationId xmlns:a16="http://schemas.microsoft.com/office/drawing/2014/main" id="{C4925079-C1C9-4E95-BF49-C35558E26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3680" y="3053355"/>
              <a:ext cx="857003" cy="643050"/>
            </a:xfrm>
            <a:custGeom>
              <a:avLst/>
              <a:gdLst>
                <a:gd name="connsiteX0" fmla="*/ 215813 w 857003"/>
                <a:gd name="connsiteY0" fmla="*/ 0 h 643050"/>
                <a:gd name="connsiteX1" fmla="*/ 649962 w 857003"/>
                <a:gd name="connsiteY1" fmla="*/ 0 h 643050"/>
                <a:gd name="connsiteX2" fmla="*/ 678857 w 857003"/>
                <a:gd name="connsiteY2" fmla="*/ 15687 h 643050"/>
                <a:gd name="connsiteX3" fmla="*/ 838247 w 857003"/>
                <a:gd name="connsiteY3" fmla="*/ 209282 h 643050"/>
                <a:gd name="connsiteX4" fmla="*/ 857003 w 857003"/>
                <a:gd name="connsiteY4" fmla="*/ 269716 h 643050"/>
                <a:gd name="connsiteX5" fmla="*/ 857003 w 857003"/>
                <a:gd name="connsiteY5" fmla="*/ 491398 h 643050"/>
                <a:gd name="connsiteX6" fmla="*/ 838247 w 857003"/>
                <a:gd name="connsiteY6" fmla="*/ 551832 h 643050"/>
                <a:gd name="connsiteX7" fmla="*/ 797686 w 857003"/>
                <a:gd name="connsiteY7" fmla="*/ 626575 h 643050"/>
                <a:gd name="connsiteX8" fmla="*/ 784095 w 857003"/>
                <a:gd name="connsiteY8" fmla="*/ 643050 h 643050"/>
                <a:gd name="connsiteX9" fmla="*/ 81679 w 857003"/>
                <a:gd name="connsiteY9" fmla="*/ 643050 h 643050"/>
                <a:gd name="connsiteX10" fmla="*/ 68089 w 857003"/>
                <a:gd name="connsiteY10" fmla="*/ 626575 h 643050"/>
                <a:gd name="connsiteX11" fmla="*/ 1893 w 857003"/>
                <a:gd name="connsiteY11" fmla="*/ 469236 h 643050"/>
                <a:gd name="connsiteX12" fmla="*/ 0 w 857003"/>
                <a:gd name="connsiteY12" fmla="*/ 450456 h 643050"/>
                <a:gd name="connsiteX13" fmla="*/ 0 w 857003"/>
                <a:gd name="connsiteY13" fmla="*/ 310659 h 643050"/>
                <a:gd name="connsiteX14" fmla="*/ 1893 w 857003"/>
                <a:gd name="connsiteY14" fmla="*/ 291878 h 643050"/>
                <a:gd name="connsiteX15" fmla="*/ 186917 w 857003"/>
                <a:gd name="connsiteY15" fmla="*/ 15687 h 6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57003" h="643050">
                  <a:moveTo>
                    <a:pt x="215813" y="0"/>
                  </a:moveTo>
                  <a:lnTo>
                    <a:pt x="649962" y="0"/>
                  </a:lnTo>
                  <a:lnTo>
                    <a:pt x="678857" y="15687"/>
                  </a:lnTo>
                  <a:cubicBezTo>
                    <a:pt x="749071" y="63132"/>
                    <a:pt x="804854" y="130318"/>
                    <a:pt x="838247" y="209282"/>
                  </a:cubicBezTo>
                  <a:lnTo>
                    <a:pt x="857003" y="269716"/>
                  </a:lnTo>
                  <a:lnTo>
                    <a:pt x="857003" y="491398"/>
                  </a:lnTo>
                  <a:lnTo>
                    <a:pt x="838247" y="551832"/>
                  </a:lnTo>
                  <a:cubicBezTo>
                    <a:pt x="827116" y="578153"/>
                    <a:pt x="813497" y="603166"/>
                    <a:pt x="797686" y="626575"/>
                  </a:cubicBezTo>
                  <a:lnTo>
                    <a:pt x="784095" y="643050"/>
                  </a:lnTo>
                  <a:lnTo>
                    <a:pt x="81679" y="643050"/>
                  </a:lnTo>
                  <a:lnTo>
                    <a:pt x="68089" y="626575"/>
                  </a:lnTo>
                  <a:cubicBezTo>
                    <a:pt x="36465" y="579757"/>
                    <a:pt x="13614" y="526524"/>
                    <a:pt x="1893" y="469236"/>
                  </a:cubicBezTo>
                  <a:lnTo>
                    <a:pt x="0" y="450456"/>
                  </a:lnTo>
                  <a:lnTo>
                    <a:pt x="0" y="310659"/>
                  </a:lnTo>
                  <a:lnTo>
                    <a:pt x="1893" y="291878"/>
                  </a:lnTo>
                  <a:cubicBezTo>
                    <a:pt x="25334" y="177302"/>
                    <a:pt x="93299" y="78947"/>
                    <a:pt x="186917" y="15687"/>
                  </a:cubicBezTo>
                  <a:close/>
                </a:path>
              </a:pathLst>
            </a:cu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0275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9DE0A7-12C0-4D0E-8808-15F5A7E47240}"/>
              </a:ext>
            </a:extLst>
          </p:cNvPr>
          <p:cNvSpPr>
            <a:spLocks noGrp="1"/>
          </p:cNvSpPr>
          <p:nvPr>
            <p:ph type="ftr" sz="quarter" idx="11"/>
          </p:nvPr>
        </p:nvSpPr>
        <p:spPr/>
        <p:txBody>
          <a:bodyPr/>
          <a:lstStyle/>
          <a:p>
            <a:r>
              <a:rPr lang="en-US"/>
              <a:t>DOAG 2020 | How and why GraalVM is quickly becoming relevant for you</a:t>
            </a:r>
            <a:endParaRPr lang="nl-NL"/>
          </a:p>
        </p:txBody>
      </p:sp>
      <p:graphicFrame>
        <p:nvGraphicFramePr>
          <p:cNvPr id="6" name="Diagram 5">
            <a:extLst>
              <a:ext uri="{FF2B5EF4-FFF2-40B4-BE49-F238E27FC236}">
                <a16:creationId xmlns:a16="http://schemas.microsoft.com/office/drawing/2014/main" id="{86508062-4460-4244-A9EF-A7F796DEB8A3}"/>
              </a:ext>
            </a:extLst>
          </p:cNvPr>
          <p:cNvGraphicFramePr/>
          <p:nvPr>
            <p:extLst>
              <p:ext uri="{D42A27DB-BD31-4B8C-83A1-F6EECF244321}">
                <p14:modId xmlns:p14="http://schemas.microsoft.com/office/powerpoint/2010/main" val="3002771421"/>
              </p:ext>
            </p:extLst>
          </p:nvPr>
        </p:nvGraphicFramePr>
        <p:xfrm>
          <a:off x="-185407" y="858062"/>
          <a:ext cx="4783735" cy="1951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F916D35E-5207-4D0A-9E36-869A8A807619}"/>
              </a:ext>
            </a:extLst>
          </p:cNvPr>
          <p:cNvSpPr txBox="1"/>
          <p:nvPr/>
        </p:nvSpPr>
        <p:spPr>
          <a:xfrm>
            <a:off x="6230305" y="158139"/>
            <a:ext cx="715389" cy="200055"/>
          </a:xfrm>
          <a:prstGeom prst="rect">
            <a:avLst/>
          </a:prstGeom>
          <a:noFill/>
        </p:spPr>
        <p:txBody>
          <a:bodyPr wrap="none" lIns="0" tIns="0" rIns="0" bIns="0" rtlCol="0">
            <a:spAutoFit/>
          </a:bodyPr>
          <a:lstStyle/>
          <a:p>
            <a:r>
              <a:rPr lang="en-US" sz="1300" dirty="0"/>
              <a:t>Run Time</a:t>
            </a:r>
          </a:p>
        </p:txBody>
      </p:sp>
      <p:graphicFrame>
        <p:nvGraphicFramePr>
          <p:cNvPr id="14" name="Diagram 13">
            <a:extLst>
              <a:ext uri="{FF2B5EF4-FFF2-40B4-BE49-F238E27FC236}">
                <a16:creationId xmlns:a16="http://schemas.microsoft.com/office/drawing/2014/main" id="{C4DAB41D-4CC1-4176-AE6C-D368AEF35AF7}"/>
              </a:ext>
            </a:extLst>
          </p:cNvPr>
          <p:cNvGraphicFramePr/>
          <p:nvPr>
            <p:extLst>
              <p:ext uri="{D42A27DB-BD31-4B8C-83A1-F6EECF244321}">
                <p14:modId xmlns:p14="http://schemas.microsoft.com/office/powerpoint/2010/main" val="3012224089"/>
              </p:ext>
            </p:extLst>
          </p:nvPr>
        </p:nvGraphicFramePr>
        <p:xfrm>
          <a:off x="4572888" y="1527269"/>
          <a:ext cx="4525955" cy="19510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17" name="Straight Connector 16">
            <a:extLst>
              <a:ext uri="{FF2B5EF4-FFF2-40B4-BE49-F238E27FC236}">
                <a16:creationId xmlns:a16="http://schemas.microsoft.com/office/drawing/2014/main" id="{4271985A-DD16-4ECB-B0DA-AABAE9AFFA78}"/>
              </a:ext>
            </a:extLst>
          </p:cNvPr>
          <p:cNvCxnSpPr/>
          <p:nvPr/>
        </p:nvCxnSpPr>
        <p:spPr>
          <a:xfrm>
            <a:off x="4809067" y="128111"/>
            <a:ext cx="0" cy="476601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338" name="Picture 2" descr="Design Time — Yorkshire Design Group">
            <a:extLst>
              <a:ext uri="{FF2B5EF4-FFF2-40B4-BE49-F238E27FC236}">
                <a16:creationId xmlns:a16="http://schemas.microsoft.com/office/drawing/2014/main" id="{4ABD8F32-91FE-4603-BEB2-FBADBCA8D290}"/>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2508"/>
          <a:stretch/>
        </p:blipFill>
        <p:spPr bwMode="auto">
          <a:xfrm>
            <a:off x="1322551" y="70805"/>
            <a:ext cx="2065279" cy="5117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1F4C8AF-DDD1-4AF1-BFE4-08608F5F15E4}"/>
              </a:ext>
            </a:extLst>
          </p:cNvPr>
          <p:cNvPicPr>
            <a:picLocks noChangeAspect="1"/>
          </p:cNvPicPr>
          <p:nvPr/>
        </p:nvPicPr>
        <p:blipFill>
          <a:blip r:embed="rId14"/>
          <a:stretch>
            <a:fillRect/>
          </a:stretch>
        </p:blipFill>
        <p:spPr>
          <a:xfrm>
            <a:off x="5771419" y="174197"/>
            <a:ext cx="1543776" cy="326150"/>
          </a:xfrm>
          <a:prstGeom prst="rect">
            <a:avLst/>
          </a:prstGeom>
        </p:spPr>
      </p:pic>
      <p:pic>
        <p:nvPicPr>
          <p:cNvPr id="27" name="Graphic 26" descr="Stopwatch">
            <a:extLst>
              <a:ext uri="{FF2B5EF4-FFF2-40B4-BE49-F238E27FC236}">
                <a16:creationId xmlns:a16="http://schemas.microsoft.com/office/drawing/2014/main" id="{05206681-B8FC-4C34-8CE9-7C89D0F08E5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976779" y="1267042"/>
            <a:ext cx="566528" cy="566528"/>
          </a:xfrm>
          <a:prstGeom prst="rect">
            <a:avLst/>
          </a:prstGeom>
        </p:spPr>
      </p:pic>
      <p:sp>
        <p:nvSpPr>
          <p:cNvPr id="26" name="Rectangle: Rounded Corners 25">
            <a:extLst>
              <a:ext uri="{FF2B5EF4-FFF2-40B4-BE49-F238E27FC236}">
                <a16:creationId xmlns:a16="http://schemas.microsoft.com/office/drawing/2014/main" id="{1D63DCF3-B61C-476B-8F19-3744E15398EC}"/>
              </a:ext>
            </a:extLst>
          </p:cNvPr>
          <p:cNvSpPr/>
          <p:nvPr/>
        </p:nvSpPr>
        <p:spPr>
          <a:xfrm>
            <a:off x="6656109" y="1095616"/>
            <a:ext cx="1228657" cy="4398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Just in Time compilation</a:t>
            </a:r>
          </a:p>
        </p:txBody>
      </p:sp>
      <p:sp>
        <p:nvSpPr>
          <p:cNvPr id="28" name="Freeform: Shape 27">
            <a:extLst>
              <a:ext uri="{FF2B5EF4-FFF2-40B4-BE49-F238E27FC236}">
                <a16:creationId xmlns:a16="http://schemas.microsoft.com/office/drawing/2014/main" id="{580D6279-7A52-4FFC-8375-E34C53F3DF9D}"/>
              </a:ext>
            </a:extLst>
          </p:cNvPr>
          <p:cNvSpPr/>
          <p:nvPr/>
        </p:nvSpPr>
        <p:spPr>
          <a:xfrm>
            <a:off x="4380089" y="2099733"/>
            <a:ext cx="598311" cy="1117622"/>
          </a:xfrm>
          <a:custGeom>
            <a:avLst/>
            <a:gdLst>
              <a:gd name="connsiteX0" fmla="*/ 0 w 598311"/>
              <a:gd name="connsiteY0" fmla="*/ 21520 h 1037542"/>
              <a:gd name="connsiteX1" fmla="*/ 225778 w 598311"/>
              <a:gd name="connsiteY1" fmla="*/ 44098 h 1037542"/>
              <a:gd name="connsiteX2" fmla="*/ 237067 w 598311"/>
              <a:gd name="connsiteY2" fmla="*/ 416631 h 1037542"/>
              <a:gd name="connsiteX3" fmla="*/ 237067 w 598311"/>
              <a:gd name="connsiteY3" fmla="*/ 1037520 h 1037542"/>
              <a:gd name="connsiteX4" fmla="*/ 598311 w 598311"/>
              <a:gd name="connsiteY4" fmla="*/ 394054 h 1037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311" h="1037542">
                <a:moveTo>
                  <a:pt x="0" y="21520"/>
                </a:moveTo>
                <a:cubicBezTo>
                  <a:pt x="93133" y="-117"/>
                  <a:pt x="186267" y="-21754"/>
                  <a:pt x="225778" y="44098"/>
                </a:cubicBezTo>
                <a:cubicBezTo>
                  <a:pt x="265289" y="109950"/>
                  <a:pt x="235186" y="251061"/>
                  <a:pt x="237067" y="416631"/>
                </a:cubicBezTo>
                <a:cubicBezTo>
                  <a:pt x="238949" y="582201"/>
                  <a:pt x="176860" y="1041283"/>
                  <a:pt x="237067" y="1037520"/>
                </a:cubicBezTo>
                <a:cubicBezTo>
                  <a:pt x="297274" y="1033757"/>
                  <a:pt x="447792" y="713905"/>
                  <a:pt x="598311" y="394054"/>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0" name="Cube 29">
            <a:extLst>
              <a:ext uri="{FF2B5EF4-FFF2-40B4-BE49-F238E27FC236}">
                <a16:creationId xmlns:a16="http://schemas.microsoft.com/office/drawing/2014/main" id="{4E29FDFF-6576-43DD-A3FE-A8254E07129D}"/>
              </a:ext>
            </a:extLst>
          </p:cNvPr>
          <p:cNvSpPr/>
          <p:nvPr/>
        </p:nvSpPr>
        <p:spPr>
          <a:xfrm>
            <a:off x="4815598" y="2877963"/>
            <a:ext cx="3950222" cy="543174"/>
          </a:xfrm>
          <a:prstGeom prst="cube">
            <a:avLst/>
          </a:prstGeom>
          <a:solidFill>
            <a:srgbClr val="E53232"/>
          </a:solidFill>
          <a:scene3d>
            <a:camera prst="perspectiveContrastingLeftFacing">
              <a:rot lat="1138883" lon="1401316" rev="2147863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Virtual Machine</a:t>
            </a:r>
          </a:p>
        </p:txBody>
      </p:sp>
    </p:spTree>
    <p:extLst>
      <p:ext uri="{BB962C8B-B14F-4D97-AF65-F5344CB8AC3E}">
        <p14:creationId xmlns:p14="http://schemas.microsoft.com/office/powerpoint/2010/main" val="404646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26" grpId="0" animBg="1"/>
      <p:bldP spid="28"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19DE0A7-12C0-4D0E-8808-15F5A7E47240}"/>
              </a:ext>
            </a:extLst>
          </p:cNvPr>
          <p:cNvSpPr>
            <a:spLocks noGrp="1"/>
          </p:cNvSpPr>
          <p:nvPr>
            <p:ph type="ftr" sz="quarter" idx="11"/>
          </p:nvPr>
        </p:nvSpPr>
        <p:spPr/>
        <p:txBody>
          <a:bodyPr/>
          <a:lstStyle/>
          <a:p>
            <a:r>
              <a:rPr lang="en-US"/>
              <a:t>DOAG 2020 | How and why GraalVM is quickly becoming relevant for you</a:t>
            </a:r>
            <a:endParaRPr lang="nl-NL"/>
          </a:p>
        </p:txBody>
      </p:sp>
      <p:graphicFrame>
        <p:nvGraphicFramePr>
          <p:cNvPr id="6" name="Diagram 5">
            <a:extLst>
              <a:ext uri="{FF2B5EF4-FFF2-40B4-BE49-F238E27FC236}">
                <a16:creationId xmlns:a16="http://schemas.microsoft.com/office/drawing/2014/main" id="{86508062-4460-4244-A9EF-A7F796DEB8A3}"/>
              </a:ext>
            </a:extLst>
          </p:cNvPr>
          <p:cNvGraphicFramePr/>
          <p:nvPr/>
        </p:nvGraphicFramePr>
        <p:xfrm>
          <a:off x="-185407" y="858062"/>
          <a:ext cx="4783735" cy="1951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Diagram 6">
            <a:extLst>
              <a:ext uri="{FF2B5EF4-FFF2-40B4-BE49-F238E27FC236}">
                <a16:creationId xmlns:a16="http://schemas.microsoft.com/office/drawing/2014/main" id="{E95E1744-974C-422C-90AB-75210EE4049C}"/>
              </a:ext>
            </a:extLst>
          </p:cNvPr>
          <p:cNvGraphicFramePr/>
          <p:nvPr/>
        </p:nvGraphicFramePr>
        <p:xfrm>
          <a:off x="-324795" y="2809077"/>
          <a:ext cx="5212884" cy="175257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3" name="TextBox 12">
            <a:extLst>
              <a:ext uri="{FF2B5EF4-FFF2-40B4-BE49-F238E27FC236}">
                <a16:creationId xmlns:a16="http://schemas.microsoft.com/office/drawing/2014/main" id="{F916D35E-5207-4D0A-9E36-869A8A807619}"/>
              </a:ext>
            </a:extLst>
          </p:cNvPr>
          <p:cNvSpPr txBox="1"/>
          <p:nvPr/>
        </p:nvSpPr>
        <p:spPr>
          <a:xfrm>
            <a:off x="6230305" y="158139"/>
            <a:ext cx="715389" cy="200055"/>
          </a:xfrm>
          <a:prstGeom prst="rect">
            <a:avLst/>
          </a:prstGeom>
          <a:noFill/>
        </p:spPr>
        <p:txBody>
          <a:bodyPr wrap="none" lIns="0" tIns="0" rIns="0" bIns="0" rtlCol="0">
            <a:spAutoFit/>
          </a:bodyPr>
          <a:lstStyle/>
          <a:p>
            <a:r>
              <a:rPr lang="en-US" sz="1300" dirty="0"/>
              <a:t>Run Time</a:t>
            </a:r>
          </a:p>
        </p:txBody>
      </p:sp>
      <p:graphicFrame>
        <p:nvGraphicFramePr>
          <p:cNvPr id="14" name="Diagram 13">
            <a:extLst>
              <a:ext uri="{FF2B5EF4-FFF2-40B4-BE49-F238E27FC236}">
                <a16:creationId xmlns:a16="http://schemas.microsoft.com/office/drawing/2014/main" id="{C4DAB41D-4CC1-4176-AE6C-D368AEF35AF7}"/>
              </a:ext>
            </a:extLst>
          </p:cNvPr>
          <p:cNvGraphicFramePr/>
          <p:nvPr/>
        </p:nvGraphicFramePr>
        <p:xfrm>
          <a:off x="4572888" y="1527269"/>
          <a:ext cx="4525955" cy="195101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5" name="Diagram 14">
            <a:extLst>
              <a:ext uri="{FF2B5EF4-FFF2-40B4-BE49-F238E27FC236}">
                <a16:creationId xmlns:a16="http://schemas.microsoft.com/office/drawing/2014/main" id="{F67EC2B5-8427-4FDD-9744-FF5FBA90B837}"/>
              </a:ext>
            </a:extLst>
          </p:cNvPr>
          <p:cNvGraphicFramePr/>
          <p:nvPr/>
        </p:nvGraphicFramePr>
        <p:xfrm>
          <a:off x="4797780" y="3477359"/>
          <a:ext cx="2849555" cy="164254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cxnSp>
        <p:nvCxnSpPr>
          <p:cNvPr id="17" name="Straight Connector 16">
            <a:extLst>
              <a:ext uri="{FF2B5EF4-FFF2-40B4-BE49-F238E27FC236}">
                <a16:creationId xmlns:a16="http://schemas.microsoft.com/office/drawing/2014/main" id="{4271985A-DD16-4ECB-B0DA-AABAE9AFFA78}"/>
              </a:ext>
            </a:extLst>
          </p:cNvPr>
          <p:cNvCxnSpPr/>
          <p:nvPr/>
        </p:nvCxnSpPr>
        <p:spPr>
          <a:xfrm>
            <a:off x="4809067" y="128111"/>
            <a:ext cx="0" cy="476601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338" name="Picture 2" descr="Design Time — Yorkshire Design Group">
            <a:extLst>
              <a:ext uri="{FF2B5EF4-FFF2-40B4-BE49-F238E27FC236}">
                <a16:creationId xmlns:a16="http://schemas.microsoft.com/office/drawing/2014/main" id="{4ABD8F32-91FE-4603-BEB2-FBADBCA8D290}"/>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l="12508"/>
          <a:stretch/>
        </p:blipFill>
        <p:spPr bwMode="auto">
          <a:xfrm>
            <a:off x="1322551" y="70805"/>
            <a:ext cx="2065279" cy="5117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11F4C8AF-DDD1-4AF1-BFE4-08608F5F15E4}"/>
              </a:ext>
            </a:extLst>
          </p:cNvPr>
          <p:cNvPicPr>
            <a:picLocks noChangeAspect="1"/>
          </p:cNvPicPr>
          <p:nvPr/>
        </p:nvPicPr>
        <p:blipFill>
          <a:blip r:embed="rId24"/>
          <a:stretch>
            <a:fillRect/>
          </a:stretch>
        </p:blipFill>
        <p:spPr>
          <a:xfrm>
            <a:off x="5771419" y="174197"/>
            <a:ext cx="1543776" cy="326150"/>
          </a:xfrm>
          <a:prstGeom prst="rect">
            <a:avLst/>
          </a:prstGeom>
        </p:spPr>
      </p:pic>
      <p:pic>
        <p:nvPicPr>
          <p:cNvPr id="25" name="Graphic 24" descr="Stopwatch">
            <a:extLst>
              <a:ext uri="{FF2B5EF4-FFF2-40B4-BE49-F238E27FC236}">
                <a16:creationId xmlns:a16="http://schemas.microsoft.com/office/drawing/2014/main" id="{54888A61-B961-4F28-A407-634A36782F1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696567" y="2910831"/>
            <a:ext cx="566528" cy="566528"/>
          </a:xfrm>
          <a:prstGeom prst="rect">
            <a:avLst/>
          </a:prstGeom>
        </p:spPr>
      </p:pic>
      <p:pic>
        <p:nvPicPr>
          <p:cNvPr id="27" name="Graphic 26" descr="Stopwatch">
            <a:extLst>
              <a:ext uri="{FF2B5EF4-FFF2-40B4-BE49-F238E27FC236}">
                <a16:creationId xmlns:a16="http://schemas.microsoft.com/office/drawing/2014/main" id="{05206681-B8FC-4C34-8CE9-7C89D0F08E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976779" y="1267042"/>
            <a:ext cx="566528" cy="566528"/>
          </a:xfrm>
          <a:prstGeom prst="rect">
            <a:avLst/>
          </a:prstGeom>
        </p:spPr>
      </p:pic>
      <p:sp>
        <p:nvSpPr>
          <p:cNvPr id="26" name="Rectangle: Rounded Corners 25">
            <a:extLst>
              <a:ext uri="{FF2B5EF4-FFF2-40B4-BE49-F238E27FC236}">
                <a16:creationId xmlns:a16="http://schemas.microsoft.com/office/drawing/2014/main" id="{1D63DCF3-B61C-476B-8F19-3744E15398EC}"/>
              </a:ext>
            </a:extLst>
          </p:cNvPr>
          <p:cNvSpPr/>
          <p:nvPr/>
        </p:nvSpPr>
        <p:spPr>
          <a:xfrm>
            <a:off x="6656109" y="1095616"/>
            <a:ext cx="1228657" cy="4398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Just in Time compilation</a:t>
            </a:r>
          </a:p>
        </p:txBody>
      </p:sp>
      <p:sp>
        <p:nvSpPr>
          <p:cNvPr id="2" name="Cube 1">
            <a:extLst>
              <a:ext uri="{FF2B5EF4-FFF2-40B4-BE49-F238E27FC236}">
                <a16:creationId xmlns:a16="http://schemas.microsoft.com/office/drawing/2014/main" id="{7DEB76C9-0E34-4727-9CAA-692B6B546F12}"/>
              </a:ext>
            </a:extLst>
          </p:cNvPr>
          <p:cNvSpPr/>
          <p:nvPr/>
        </p:nvSpPr>
        <p:spPr>
          <a:xfrm>
            <a:off x="4815598" y="2877963"/>
            <a:ext cx="3950222" cy="543174"/>
          </a:xfrm>
          <a:prstGeom prst="cube">
            <a:avLst/>
          </a:prstGeom>
          <a:solidFill>
            <a:srgbClr val="E53232"/>
          </a:solidFill>
          <a:scene3d>
            <a:camera prst="perspectiveContrastingLeftFacing">
              <a:rot lat="1138883" lon="1401316" rev="21478639"/>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Java Virtual Machine</a:t>
            </a:r>
          </a:p>
        </p:txBody>
      </p:sp>
      <p:sp>
        <p:nvSpPr>
          <p:cNvPr id="29" name="Rectangle: Rounded Corners 28">
            <a:extLst>
              <a:ext uri="{FF2B5EF4-FFF2-40B4-BE49-F238E27FC236}">
                <a16:creationId xmlns:a16="http://schemas.microsoft.com/office/drawing/2014/main" id="{4B155145-751E-4668-BE8E-D650E1458DD5}"/>
              </a:ext>
            </a:extLst>
          </p:cNvPr>
          <p:cNvSpPr/>
          <p:nvPr/>
        </p:nvSpPr>
        <p:spPr>
          <a:xfrm>
            <a:off x="4353671" y="3038396"/>
            <a:ext cx="1417748" cy="43989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Ahead of Time compilation</a:t>
            </a:r>
          </a:p>
        </p:txBody>
      </p:sp>
    </p:spTree>
    <p:extLst>
      <p:ext uri="{BB962C8B-B14F-4D97-AF65-F5344CB8AC3E}">
        <p14:creationId xmlns:p14="http://schemas.microsoft.com/office/powerpoint/2010/main" val="965705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AsOne/>
      </p:bldGraphic>
      <p:bldP spid="2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80B5E79-37B1-46CC-A7CA-659F43753C62}"/>
              </a:ext>
            </a:extLst>
          </p:cNvPr>
          <p:cNvSpPr>
            <a:spLocks noGrp="1"/>
          </p:cNvSpPr>
          <p:nvPr>
            <p:ph type="ftr" sz="quarter" idx="11"/>
          </p:nvPr>
        </p:nvSpPr>
        <p:spPr>
          <a:xfrm>
            <a:off x="4392000" y="4797488"/>
            <a:ext cx="3240000" cy="108000"/>
          </a:xfrm>
        </p:spPr>
        <p:txBody>
          <a:bodyPr/>
          <a:lstStyle/>
          <a:p>
            <a:r>
              <a:rPr lang="en-US"/>
              <a:t>DOAG 2020 | How and why GraalVM is quickly becoming relevant for you</a:t>
            </a:r>
            <a:endParaRPr lang="nl-NL"/>
          </a:p>
        </p:txBody>
      </p:sp>
      <p:pic>
        <p:nvPicPr>
          <p:cNvPr id="7" name="Picture 6">
            <a:extLst>
              <a:ext uri="{FF2B5EF4-FFF2-40B4-BE49-F238E27FC236}">
                <a16:creationId xmlns:a16="http://schemas.microsoft.com/office/drawing/2014/main" id="{E9042CEC-A3B3-4E8A-A245-E9FCE369DF7C}"/>
              </a:ext>
            </a:extLst>
          </p:cNvPr>
          <p:cNvPicPr>
            <a:picLocks noChangeAspect="1"/>
          </p:cNvPicPr>
          <p:nvPr/>
        </p:nvPicPr>
        <p:blipFill rotWithShape="1">
          <a:blip r:embed="rId3"/>
          <a:srcRect t="11010"/>
          <a:stretch/>
        </p:blipFill>
        <p:spPr>
          <a:xfrm>
            <a:off x="719999" y="792000"/>
            <a:ext cx="6552000" cy="3731636"/>
          </a:xfrm>
          <a:prstGeom prst="rect">
            <a:avLst/>
          </a:prstGeom>
          <a:ln>
            <a:noFill/>
          </a:ln>
          <a:effectLst>
            <a:outerShdw blurRad="292100" dist="139700" dir="2700000" algn="tl" rotWithShape="0">
              <a:srgbClr val="333333">
                <a:alpha val="65000"/>
              </a:srgbClr>
            </a:outerShdw>
          </a:effectLst>
        </p:spPr>
      </p:pic>
      <p:sp>
        <p:nvSpPr>
          <p:cNvPr id="12" name="Title 11">
            <a:extLst>
              <a:ext uri="{FF2B5EF4-FFF2-40B4-BE49-F238E27FC236}">
                <a16:creationId xmlns:a16="http://schemas.microsoft.com/office/drawing/2014/main" id="{D76A3798-2098-4BF9-BE33-D7ED445848C5}"/>
              </a:ext>
            </a:extLst>
          </p:cNvPr>
          <p:cNvSpPr>
            <a:spLocks noGrp="1"/>
          </p:cNvSpPr>
          <p:nvPr>
            <p:ph type="title"/>
          </p:nvPr>
        </p:nvSpPr>
        <p:spPr/>
        <p:txBody>
          <a:bodyPr/>
          <a:lstStyle/>
          <a:p>
            <a:r>
              <a:rPr lang="en-US" dirty="0"/>
              <a:t>Native Images (AOT) versus JVM JIT</a:t>
            </a:r>
          </a:p>
        </p:txBody>
      </p:sp>
    </p:spTree>
    <p:extLst>
      <p:ext uri="{BB962C8B-B14F-4D97-AF65-F5344CB8AC3E}">
        <p14:creationId xmlns:p14="http://schemas.microsoft.com/office/powerpoint/2010/main" val="20960190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aot">
            <a:extLst>
              <a:ext uri="{FF2B5EF4-FFF2-40B4-BE49-F238E27FC236}">
                <a16:creationId xmlns:a16="http://schemas.microsoft.com/office/drawing/2014/main" id="{54F918FC-CB1A-46DC-B0F0-0837E6E2A192}"/>
              </a:ext>
            </a:extLst>
          </p:cNvPr>
          <p:cNvPicPr>
            <a:picLocks noChangeAspect="1"/>
          </p:cNvPicPr>
          <p:nvPr/>
        </p:nvPicPr>
        <p:blipFill rotWithShape="1">
          <a:blip r:embed="rId3"/>
          <a:srcRect t="14420" r="28523" b="12228"/>
          <a:stretch/>
        </p:blipFill>
        <p:spPr>
          <a:xfrm>
            <a:off x="4477594" y="596364"/>
            <a:ext cx="1899174" cy="1501856"/>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Ahead-of-Time Compilation</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DOAG 2020 | How and why GraalVM is quickly becoming relevant for you</a:t>
            </a:r>
            <a:endParaRPr lang="nl-NL" noProof="0"/>
          </a:p>
        </p:txBody>
      </p:sp>
      <p:sp>
        <p:nvSpPr>
          <p:cNvPr id="10" name="Rectangle 9">
            <a:extLst>
              <a:ext uri="{FF2B5EF4-FFF2-40B4-BE49-F238E27FC236}">
                <a16:creationId xmlns:a16="http://schemas.microsoft.com/office/drawing/2014/main" id="{0DFEAF22-193F-40C8-BB39-B11DD7658E61}"/>
              </a:ext>
            </a:extLst>
          </p:cNvPr>
          <p:cNvSpPr/>
          <p:nvPr/>
        </p:nvSpPr>
        <p:spPr>
          <a:xfrm>
            <a:off x="852583" y="1966435"/>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Application</a:t>
            </a:r>
          </a:p>
        </p:txBody>
      </p:sp>
      <p:sp>
        <p:nvSpPr>
          <p:cNvPr id="16" name="Rectangle 15">
            <a:extLst>
              <a:ext uri="{FF2B5EF4-FFF2-40B4-BE49-F238E27FC236}">
                <a16:creationId xmlns:a16="http://schemas.microsoft.com/office/drawing/2014/main" id="{CFA01D30-02EC-4347-BEB0-E0FC2A470885}"/>
              </a:ext>
            </a:extLst>
          </p:cNvPr>
          <p:cNvSpPr/>
          <p:nvPr/>
        </p:nvSpPr>
        <p:spPr>
          <a:xfrm>
            <a:off x="852583" y="3223734"/>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Substrate VM</a:t>
            </a:r>
            <a:endParaRPr lang="en-US"/>
          </a:p>
        </p:txBody>
      </p:sp>
      <p:sp>
        <p:nvSpPr>
          <p:cNvPr id="18" name="Rectangle 17">
            <a:extLst>
              <a:ext uri="{FF2B5EF4-FFF2-40B4-BE49-F238E27FC236}">
                <a16:creationId xmlns:a16="http://schemas.microsoft.com/office/drawing/2014/main" id="{64DD057D-F0BE-41F4-AEDB-EF2F8883AA39}"/>
              </a:ext>
            </a:extLst>
          </p:cNvPr>
          <p:cNvSpPr/>
          <p:nvPr/>
        </p:nvSpPr>
        <p:spPr>
          <a:xfrm>
            <a:off x="852583" y="2797708"/>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JDK</a:t>
            </a:r>
            <a:endParaRPr lang="en-US"/>
          </a:p>
        </p:txBody>
      </p:sp>
      <p:sp>
        <p:nvSpPr>
          <p:cNvPr id="20" name="Rectangle 19">
            <a:extLst>
              <a:ext uri="{FF2B5EF4-FFF2-40B4-BE49-F238E27FC236}">
                <a16:creationId xmlns:a16="http://schemas.microsoft.com/office/drawing/2014/main" id="{11D31CED-42A8-48B6-91BE-B321D8963765}"/>
              </a:ext>
            </a:extLst>
          </p:cNvPr>
          <p:cNvSpPr/>
          <p:nvPr/>
        </p:nvSpPr>
        <p:spPr>
          <a:xfrm>
            <a:off x="852583" y="2402853"/>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Libraries</a:t>
            </a:r>
            <a:endParaRPr lang="en-US" err="1"/>
          </a:p>
        </p:txBody>
      </p:sp>
      <p:sp>
        <p:nvSpPr>
          <p:cNvPr id="22" name="TextBox 21">
            <a:extLst>
              <a:ext uri="{FF2B5EF4-FFF2-40B4-BE49-F238E27FC236}">
                <a16:creationId xmlns:a16="http://schemas.microsoft.com/office/drawing/2014/main" id="{3A08361D-C55F-4429-9AF8-2F45B008A3B0}"/>
              </a:ext>
            </a:extLst>
          </p:cNvPr>
          <p:cNvSpPr txBox="1"/>
          <p:nvPr/>
        </p:nvSpPr>
        <p:spPr>
          <a:xfrm>
            <a:off x="901940" y="3699119"/>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All Java classes from your application, JDK and Substrate VM</a:t>
            </a:r>
            <a:endParaRPr lang="en-US"/>
          </a:p>
        </p:txBody>
      </p:sp>
      <p:sp>
        <p:nvSpPr>
          <p:cNvPr id="24" name="Rectangle: Rounded Corners 23">
            <a:extLst>
              <a:ext uri="{FF2B5EF4-FFF2-40B4-BE49-F238E27FC236}">
                <a16:creationId xmlns:a16="http://schemas.microsoft.com/office/drawing/2014/main" id="{CD0820EA-C7D6-4FDE-BE59-0A07604230EB}"/>
              </a:ext>
            </a:extLst>
          </p:cNvPr>
          <p:cNvSpPr/>
          <p:nvPr/>
        </p:nvSpPr>
        <p:spPr>
          <a:xfrm>
            <a:off x="3517852" y="1961240"/>
            <a:ext cx="1995054" cy="158980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graphicFrame>
        <p:nvGraphicFramePr>
          <p:cNvPr id="26" name="Diagram 13">
            <a:extLst>
              <a:ext uri="{FF2B5EF4-FFF2-40B4-BE49-F238E27FC236}">
                <a16:creationId xmlns:a16="http://schemas.microsoft.com/office/drawing/2014/main" id="{DFEFF835-668D-4EBC-9F84-08EC79CB8AE3}"/>
              </a:ext>
            </a:extLst>
          </p:cNvPr>
          <p:cNvGraphicFramePr/>
          <p:nvPr/>
        </p:nvGraphicFramePr>
        <p:xfrm>
          <a:off x="3678910" y="2070344"/>
          <a:ext cx="1662546" cy="1309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extBox 32">
            <a:extLst>
              <a:ext uri="{FF2B5EF4-FFF2-40B4-BE49-F238E27FC236}">
                <a16:creationId xmlns:a16="http://schemas.microsoft.com/office/drawing/2014/main" id="{EB13E3BF-A6BA-4141-B532-B3F8A6D40C75}"/>
              </a:ext>
            </a:extLst>
          </p:cNvPr>
          <p:cNvSpPr txBox="1"/>
          <p:nvPr/>
        </p:nvSpPr>
        <p:spPr>
          <a:xfrm>
            <a:off x="3686704" y="3699118"/>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Iterative analysis on all reachable methods, fields and classes</a:t>
            </a:r>
            <a:endParaRPr lang="en-US"/>
          </a:p>
        </p:txBody>
      </p:sp>
      <p:sp>
        <p:nvSpPr>
          <p:cNvPr id="35" name="Cube 34">
            <a:extLst>
              <a:ext uri="{FF2B5EF4-FFF2-40B4-BE49-F238E27FC236}">
                <a16:creationId xmlns:a16="http://schemas.microsoft.com/office/drawing/2014/main" id="{B334BA04-4990-49A2-92BD-32255437A9CB}"/>
              </a:ext>
            </a:extLst>
          </p:cNvPr>
          <p:cNvSpPr/>
          <p:nvPr/>
        </p:nvSpPr>
        <p:spPr>
          <a:xfrm>
            <a:off x="6408914" y="1963630"/>
            <a:ext cx="1818408" cy="1589808"/>
          </a:xfrm>
          <a:prstGeom prst="cub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D8F03-304B-4EE7-A419-AD1EFC2881EC}"/>
              </a:ext>
            </a:extLst>
          </p:cNvPr>
          <p:cNvSpPr/>
          <p:nvPr/>
        </p:nvSpPr>
        <p:spPr>
          <a:xfrm>
            <a:off x="6474064" y="2454809"/>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Machine Code</a:t>
            </a:r>
          </a:p>
        </p:txBody>
      </p:sp>
      <p:sp>
        <p:nvSpPr>
          <p:cNvPr id="39" name="Rectangle 38">
            <a:extLst>
              <a:ext uri="{FF2B5EF4-FFF2-40B4-BE49-F238E27FC236}">
                <a16:creationId xmlns:a16="http://schemas.microsoft.com/office/drawing/2014/main" id="{B059E76A-F4BD-4163-9071-1F81974E87C9}"/>
              </a:ext>
            </a:extLst>
          </p:cNvPr>
          <p:cNvSpPr/>
          <p:nvPr/>
        </p:nvSpPr>
        <p:spPr>
          <a:xfrm>
            <a:off x="6474064" y="2870445"/>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Image Heap</a:t>
            </a:r>
            <a:endParaRPr lang="en-US"/>
          </a:p>
        </p:txBody>
      </p:sp>
      <p:sp>
        <p:nvSpPr>
          <p:cNvPr id="41" name="TextBox 40">
            <a:extLst>
              <a:ext uri="{FF2B5EF4-FFF2-40B4-BE49-F238E27FC236}">
                <a16:creationId xmlns:a16="http://schemas.microsoft.com/office/drawing/2014/main" id="{BD17951C-F763-4B0D-A0AF-848278F340D1}"/>
              </a:ext>
            </a:extLst>
          </p:cNvPr>
          <p:cNvSpPr txBox="1"/>
          <p:nvPr/>
        </p:nvSpPr>
        <p:spPr>
          <a:xfrm>
            <a:off x="6409121" y="3699117"/>
            <a:ext cx="184958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Native executable </a:t>
            </a:r>
          </a:p>
          <a:p>
            <a:pPr algn="ctr"/>
            <a:r>
              <a:rPr lang="en-US" sz="1200"/>
              <a:t>Application running without dependency on JDK</a:t>
            </a:r>
          </a:p>
        </p:txBody>
      </p:sp>
      <p:sp>
        <p:nvSpPr>
          <p:cNvPr id="43" name="Arrow: Striped Right 42">
            <a:extLst>
              <a:ext uri="{FF2B5EF4-FFF2-40B4-BE49-F238E27FC236}">
                <a16:creationId xmlns:a16="http://schemas.microsoft.com/office/drawing/2014/main" id="{B2949F52-8F6A-47BB-9210-FAC62D2404D5}"/>
              </a:ext>
            </a:extLst>
          </p:cNvPr>
          <p:cNvSpPr/>
          <p:nvPr/>
        </p:nvSpPr>
        <p:spPr>
          <a:xfrm>
            <a:off x="2831219" y="2550197"/>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Striped Right 44">
            <a:extLst>
              <a:ext uri="{FF2B5EF4-FFF2-40B4-BE49-F238E27FC236}">
                <a16:creationId xmlns:a16="http://schemas.microsoft.com/office/drawing/2014/main" id="{4CAB342E-D4C6-4FE7-A86F-2DF08DF47EA9}"/>
              </a:ext>
            </a:extLst>
          </p:cNvPr>
          <p:cNvSpPr/>
          <p:nvPr/>
        </p:nvSpPr>
        <p:spPr>
          <a:xfrm>
            <a:off x="5719891" y="2550196"/>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312011E-3FAE-4BA2-ADF6-56D8A5D40976}"/>
              </a:ext>
            </a:extLst>
          </p:cNvPr>
          <p:cNvSpPr txBox="1"/>
          <p:nvPr/>
        </p:nvSpPr>
        <p:spPr>
          <a:xfrm>
            <a:off x="938308" y="1553397"/>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Input</a:t>
            </a:r>
            <a:endParaRPr lang="en-US" sz="2000" b="1">
              <a:solidFill>
                <a:schemeClr val="bg2"/>
              </a:solidFill>
              <a:cs typeface="Arial"/>
            </a:endParaRPr>
          </a:p>
        </p:txBody>
      </p:sp>
      <p:sp>
        <p:nvSpPr>
          <p:cNvPr id="49" name="TextBox 48">
            <a:extLst>
              <a:ext uri="{FF2B5EF4-FFF2-40B4-BE49-F238E27FC236}">
                <a16:creationId xmlns:a16="http://schemas.microsoft.com/office/drawing/2014/main" id="{6DAA752C-A37F-488F-A17F-2515642F4913}"/>
              </a:ext>
            </a:extLst>
          </p:cNvPr>
          <p:cNvSpPr txBox="1"/>
          <p:nvPr/>
        </p:nvSpPr>
        <p:spPr>
          <a:xfrm>
            <a:off x="3754244" y="1553396"/>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Analysis</a:t>
            </a:r>
            <a:endParaRPr lang="en-US" sz="2000" b="1">
              <a:solidFill>
                <a:schemeClr val="bg2"/>
              </a:solidFill>
              <a:cs typeface="Arial"/>
            </a:endParaRPr>
          </a:p>
        </p:txBody>
      </p:sp>
      <p:sp>
        <p:nvSpPr>
          <p:cNvPr id="51" name="TextBox 50">
            <a:extLst>
              <a:ext uri="{FF2B5EF4-FFF2-40B4-BE49-F238E27FC236}">
                <a16:creationId xmlns:a16="http://schemas.microsoft.com/office/drawing/2014/main" id="{80C9DBBE-13E6-4051-AB31-858009F78CB2}"/>
              </a:ext>
            </a:extLst>
          </p:cNvPr>
          <p:cNvSpPr txBox="1"/>
          <p:nvPr/>
        </p:nvSpPr>
        <p:spPr>
          <a:xfrm>
            <a:off x="6622135" y="1563788"/>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Output</a:t>
            </a:r>
            <a:endParaRPr lang="en-US" sz="2000" b="1">
              <a:solidFill>
                <a:schemeClr val="bg2"/>
              </a:solidFill>
              <a:cs typeface="Arial"/>
            </a:endParaRPr>
          </a:p>
        </p:txBody>
      </p:sp>
    </p:spTree>
    <p:extLst>
      <p:ext uri="{BB962C8B-B14F-4D97-AF65-F5344CB8AC3E}">
        <p14:creationId xmlns:p14="http://schemas.microsoft.com/office/powerpoint/2010/main" val="179162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26889E7-A481-4DB1-A9C6-85F9C270A85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1486A07-384D-4C4C-9DBA-A21C342A2FA5}"/>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5362" name="Picture 2">
            <a:extLst>
              <a:ext uri="{FF2B5EF4-FFF2-40B4-BE49-F238E27FC236}">
                <a16:creationId xmlns:a16="http://schemas.microsoft.com/office/drawing/2014/main" id="{02CEB20F-8681-4EDE-BB29-9496D84044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38" t="20232" r="29892" b="24079"/>
          <a:stretch/>
        </p:blipFill>
        <p:spPr bwMode="auto">
          <a:xfrm>
            <a:off x="7065756" y="264178"/>
            <a:ext cx="1807932" cy="1570399"/>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Toolset Expands for GPU Accelerated Java Development">
            <a:extLst>
              <a:ext uri="{FF2B5EF4-FFF2-40B4-BE49-F238E27FC236}">
                <a16:creationId xmlns:a16="http://schemas.microsoft.com/office/drawing/2014/main" id="{65836FF4-5701-4992-A452-9BB8C5A14E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92" y="264179"/>
            <a:ext cx="2858126" cy="1570399"/>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The Unexpected Gift of Career Envy - Career + Calling">
            <a:extLst>
              <a:ext uri="{FF2B5EF4-FFF2-40B4-BE49-F238E27FC236}">
                <a16:creationId xmlns:a16="http://schemas.microsoft.com/office/drawing/2014/main" id="{6A0572A5-30C3-46A0-973C-4C4A5A2116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7303" y="1635750"/>
            <a:ext cx="3067844"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Is your Java code really production-ready? - DEV">
            <a:extLst>
              <a:ext uri="{FF2B5EF4-FFF2-40B4-BE49-F238E27FC236}">
                <a16:creationId xmlns:a16="http://schemas.microsoft.com/office/drawing/2014/main" id="{DF9A3BAE-D2F8-45A0-9B55-DE4FE24F68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7815" y="2921625"/>
            <a:ext cx="1705873" cy="170160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Pin on Java">
            <a:extLst>
              <a:ext uri="{FF2B5EF4-FFF2-40B4-BE49-F238E27FC236}">
                <a16:creationId xmlns:a16="http://schemas.microsoft.com/office/drawing/2014/main" id="{FA6B14E9-BA4D-46D1-A2A6-C41E97F5BA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1831" y="648000"/>
            <a:ext cx="1539675" cy="1659428"/>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What is the JRE? Introduction to the Java Runtime Environment | InfoWorld">
            <a:extLst>
              <a:ext uri="{FF2B5EF4-FFF2-40B4-BE49-F238E27FC236}">
                <a16:creationId xmlns:a16="http://schemas.microsoft.com/office/drawing/2014/main" id="{D0FC2DC3-D934-4182-981B-D089E4F90C8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4836" y="2011410"/>
            <a:ext cx="1716215" cy="1144143"/>
          </a:xfrm>
          <a:prstGeom prst="rect">
            <a:avLst/>
          </a:prstGeom>
          <a:noFill/>
          <a:extLst>
            <a:ext uri="{909E8E84-426E-40DD-AFC4-6F175D3DCCD1}">
              <a14:hiddenFill xmlns:a14="http://schemas.microsoft.com/office/drawing/2010/main">
                <a:solidFill>
                  <a:srgbClr val="FFFFFF"/>
                </a:solidFill>
              </a14:hiddenFill>
            </a:ext>
          </a:extLst>
        </p:spPr>
      </p:pic>
      <p:pic>
        <p:nvPicPr>
          <p:cNvPr id="15374" name="Picture 14" descr="How secure is Java compared to other languages? | InfoWorld">
            <a:extLst>
              <a:ext uri="{FF2B5EF4-FFF2-40B4-BE49-F238E27FC236}">
                <a16:creationId xmlns:a16="http://schemas.microsoft.com/office/drawing/2014/main" id="{D2625F7F-5920-4CF9-A87B-24166ADAA1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11149" y="3332385"/>
            <a:ext cx="2326361" cy="155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82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BD5E6-2981-4AC4-ADE6-CF863B51039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8F3685-7A8B-4DF1-B03E-83B8EA13808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03D78A3-8C6B-41C3-BA46-438B52A00EA5}"/>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6386" name="Picture 2" descr="When you go in programming to hard and dream about what you could do next  with your knowledge - devRant">
            <a:extLst>
              <a:ext uri="{FF2B5EF4-FFF2-40B4-BE49-F238E27FC236}">
                <a16:creationId xmlns:a16="http://schemas.microsoft.com/office/drawing/2014/main" id="{4F58FB38-A0E7-44B4-9B6E-AA5040F42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164" y="-162419"/>
            <a:ext cx="9452328" cy="5671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827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03D78A3-8C6B-41C3-BA46-438B52A00EA5}"/>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6" name="Picture 5">
            <a:extLst>
              <a:ext uri="{FF2B5EF4-FFF2-40B4-BE49-F238E27FC236}">
                <a16:creationId xmlns:a16="http://schemas.microsoft.com/office/drawing/2014/main" id="{B6FE96D1-45F2-4413-A176-648EAB70C698}"/>
              </a:ext>
            </a:extLst>
          </p:cNvPr>
          <p:cNvPicPr>
            <a:picLocks noChangeAspect="1"/>
          </p:cNvPicPr>
          <p:nvPr/>
        </p:nvPicPr>
        <p:blipFill>
          <a:blip r:embed="rId3"/>
          <a:stretch>
            <a:fillRect/>
          </a:stretch>
        </p:blipFill>
        <p:spPr>
          <a:xfrm>
            <a:off x="719999" y="2571750"/>
            <a:ext cx="1798476" cy="1821338"/>
          </a:xfrm>
          <a:prstGeom prst="rect">
            <a:avLst/>
          </a:prstGeom>
        </p:spPr>
      </p:pic>
      <p:sp>
        <p:nvSpPr>
          <p:cNvPr id="7" name="Thought Bubble: Cloud 6">
            <a:extLst>
              <a:ext uri="{FF2B5EF4-FFF2-40B4-BE49-F238E27FC236}">
                <a16:creationId xmlns:a16="http://schemas.microsoft.com/office/drawing/2014/main" id="{24E16A54-9E50-4D9D-9E6B-3312218E42F1}"/>
              </a:ext>
            </a:extLst>
          </p:cNvPr>
          <p:cNvSpPr/>
          <p:nvPr/>
        </p:nvSpPr>
        <p:spPr>
          <a:xfrm>
            <a:off x="3318641" y="564444"/>
            <a:ext cx="4889359" cy="3828644"/>
          </a:xfrm>
          <a:prstGeom prst="cloudCallout">
            <a:avLst>
              <a:gd name="adj1" fmla="val -76058"/>
              <a:gd name="adj2" fmla="val 1500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Program in X *)</a:t>
            </a:r>
          </a:p>
          <a:p>
            <a:pPr algn="ctr"/>
            <a:r>
              <a:rPr lang="en-US" dirty="0"/>
              <a:t>Use my coding skills with X</a:t>
            </a:r>
          </a:p>
          <a:p>
            <a:pPr algn="ctr"/>
            <a:r>
              <a:rPr lang="en-US" dirty="0"/>
              <a:t>Import existing code in X</a:t>
            </a:r>
          </a:p>
          <a:p>
            <a:pPr algn="ctr"/>
            <a:r>
              <a:rPr lang="en-US" dirty="0"/>
              <a:t>Leverage libraries and native features of X</a:t>
            </a:r>
          </a:p>
          <a:p>
            <a:pPr algn="ctr"/>
            <a:endParaRPr lang="en-US" dirty="0"/>
          </a:p>
          <a:p>
            <a:pPr algn="ctr"/>
            <a:endParaRPr lang="en-US" dirty="0"/>
          </a:p>
          <a:p>
            <a:pPr algn="ctr"/>
            <a:r>
              <a:rPr lang="en-US" dirty="0"/>
              <a:t>Run on an enterprise grade, fast and stable VM with tools to operate</a:t>
            </a:r>
          </a:p>
          <a:p>
            <a:pPr algn="ctr"/>
            <a:endParaRPr lang="en-US" dirty="0"/>
          </a:p>
          <a:p>
            <a:pPr algn="ctr"/>
            <a:r>
              <a:rPr lang="en-US" dirty="0"/>
              <a:t>*) X can be Node, Python, Ruby, R, … (and Scala, Groovy, Kotlin)</a:t>
            </a:r>
          </a:p>
        </p:txBody>
      </p:sp>
      <p:pic>
        <p:nvPicPr>
          <p:cNvPr id="8"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F3BC9179-C0B4-464B-B3F9-A21296B441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379622" y="1668206"/>
            <a:ext cx="2265466" cy="1016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65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0DC114-9CAE-4728-BEA3-496FF6270FEA}"/>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5" name="Google Shape;103;g622123aab7_0_4">
            <a:extLst>
              <a:ext uri="{FF2B5EF4-FFF2-40B4-BE49-F238E27FC236}">
                <a16:creationId xmlns:a16="http://schemas.microsoft.com/office/drawing/2014/main" id="{18AFE553-7DE0-4034-87E2-A61CA8D7B2F5}"/>
              </a:ext>
            </a:extLst>
          </p:cNvPr>
          <p:cNvPicPr preferRelativeResize="0"/>
          <p:nvPr/>
        </p:nvPicPr>
        <p:blipFill rotWithShape="1">
          <a:blip r:embed="rId2">
            <a:alphaModFix/>
          </a:blip>
          <a:srcRect l="1690" t="12958" b="10996"/>
          <a:stretch/>
        </p:blipFill>
        <p:spPr>
          <a:xfrm>
            <a:off x="196618" y="1770832"/>
            <a:ext cx="8047382" cy="3372668"/>
          </a:xfrm>
          <a:prstGeom prst="rect">
            <a:avLst/>
          </a:prstGeom>
          <a:noFill/>
          <a:ln>
            <a:noFill/>
          </a:ln>
        </p:spPr>
      </p:pic>
      <p:pic>
        <p:nvPicPr>
          <p:cNvPr id="6" name="Picture 2" descr="https://s14-eu5.startpage.com/cgi-bin/serveimage?url=http%3A%2F%2Fwww.ldolphin.org%2Ftowerbabel.jpg&amp;sp=45e8c09bda1f82c9c1512a209a1471f3&amp;anticache=666118">
            <a:extLst>
              <a:ext uri="{FF2B5EF4-FFF2-40B4-BE49-F238E27FC236}">
                <a16:creationId xmlns:a16="http://schemas.microsoft.com/office/drawing/2014/main" id="{BAF4360B-3609-44BE-8D42-AD5ACD2CF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6498250" y="164251"/>
            <a:ext cx="2389700" cy="1805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7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1B5-018A-4A4C-984D-4048A0B3E4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BBF316-7003-494C-9334-94CB4B5F800F}"/>
              </a:ext>
            </a:extLst>
          </p:cNvPr>
          <p:cNvSpPr>
            <a:spLocks noGrp="1"/>
          </p:cNvSpPr>
          <p:nvPr>
            <p:ph idx="1"/>
          </p:nvPr>
        </p:nvSpPr>
        <p:spPr/>
        <p:txBody>
          <a:bodyPr/>
          <a:lstStyle/>
          <a:p>
            <a:r>
              <a:rPr lang="en-US" dirty="0"/>
              <a:t>Spaghetti </a:t>
            </a:r>
            <a:r>
              <a:rPr lang="en-US" dirty="0" err="1"/>
              <a:t>gekookt</a:t>
            </a:r>
            <a:endParaRPr lang="en-US" dirty="0"/>
          </a:p>
        </p:txBody>
      </p:sp>
      <p:sp>
        <p:nvSpPr>
          <p:cNvPr id="4" name="Footer Placeholder 3">
            <a:extLst>
              <a:ext uri="{FF2B5EF4-FFF2-40B4-BE49-F238E27FC236}">
                <a16:creationId xmlns:a16="http://schemas.microsoft.com/office/drawing/2014/main" id="{925669F7-10A2-4283-BBDB-E553812AF672}"/>
              </a:ext>
            </a:extLst>
          </p:cNvPr>
          <p:cNvSpPr>
            <a:spLocks noGrp="1"/>
          </p:cNvSpPr>
          <p:nvPr>
            <p:ph type="ftr" sz="quarter" idx="11"/>
          </p:nvPr>
        </p:nvSpPr>
        <p:spPr/>
        <p:txBody>
          <a:bodyPr/>
          <a:lstStyle/>
          <a:p>
            <a:r>
              <a:rPr lang="en-US"/>
              <a:t>DOAG 2020 | How and why GraalVM is quickly becoming relevant for you</a:t>
            </a:r>
            <a:endParaRPr lang="nl-NL"/>
          </a:p>
        </p:txBody>
      </p:sp>
      <p:grpSp>
        <p:nvGrpSpPr>
          <p:cNvPr id="6" name="Group 5">
            <a:extLst>
              <a:ext uri="{FF2B5EF4-FFF2-40B4-BE49-F238E27FC236}">
                <a16:creationId xmlns:a16="http://schemas.microsoft.com/office/drawing/2014/main" id="{E491E494-1E1E-481A-BB59-B69D2619DE68}"/>
              </a:ext>
            </a:extLst>
          </p:cNvPr>
          <p:cNvGrpSpPr/>
          <p:nvPr/>
        </p:nvGrpSpPr>
        <p:grpSpPr>
          <a:xfrm>
            <a:off x="-137886" y="-50800"/>
            <a:ext cx="9281886" cy="5310086"/>
            <a:chOff x="1578178" y="976911"/>
            <a:chExt cx="7565822" cy="4085372"/>
          </a:xfrm>
        </p:grpSpPr>
        <p:pic>
          <p:nvPicPr>
            <p:cNvPr id="2050" name="Picture 2" descr="Perfectly boiled spaghetti Recipe by Wanjiku Kinaro - Cookpad">
              <a:extLst>
                <a:ext uri="{FF2B5EF4-FFF2-40B4-BE49-F238E27FC236}">
                  <a16:creationId xmlns:a16="http://schemas.microsoft.com/office/drawing/2014/main" id="{66D3470F-5317-49AD-AE74-3CF22AC33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1089" y="2962939"/>
              <a:ext cx="3782911" cy="20993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Perfectly boiled spaghetti Recipe by Wanjiku Kinaro - Cookpad">
              <a:extLst>
                <a:ext uri="{FF2B5EF4-FFF2-40B4-BE49-F238E27FC236}">
                  <a16:creationId xmlns:a16="http://schemas.microsoft.com/office/drawing/2014/main" id="{058313D6-A033-4E0A-AEFA-CD07F1D4D6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V="1">
              <a:off x="1578178" y="2962939"/>
              <a:ext cx="3782911" cy="20993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erfectly boiled spaghetti Recipe by Wanjiku Kinaro - Cookpad">
              <a:extLst>
                <a:ext uri="{FF2B5EF4-FFF2-40B4-BE49-F238E27FC236}">
                  <a16:creationId xmlns:a16="http://schemas.microsoft.com/office/drawing/2014/main" id="{BD5C5AFA-E907-4387-A8D0-CB625ABF7A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1585435" y="976911"/>
              <a:ext cx="3782911" cy="2099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Perfectly boiled spaghetti Recipe by Wanjiku Kinaro - Cookpad">
              <a:extLst>
                <a:ext uri="{FF2B5EF4-FFF2-40B4-BE49-F238E27FC236}">
                  <a16:creationId xmlns:a16="http://schemas.microsoft.com/office/drawing/2014/main" id="{C07ABD8A-7F8D-44A1-A6F8-829F6CD6D6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5361089" y="976911"/>
              <a:ext cx="3782911" cy="2099344"/>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Perfectly boiled spaghetti Recipe by Wanjiku Kinaro - Cookpad">
            <a:extLst>
              <a:ext uri="{FF2B5EF4-FFF2-40B4-BE49-F238E27FC236}">
                <a16:creationId xmlns:a16="http://schemas.microsoft.com/office/drawing/2014/main" id="{3327BB0A-C823-48F3-81CF-1AD17950B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4336" y="1340429"/>
            <a:ext cx="4095550" cy="21501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break spaghetti into two pieces according to MIT study">
            <a:extLst>
              <a:ext uri="{FF2B5EF4-FFF2-40B4-BE49-F238E27FC236}">
                <a16:creationId xmlns:a16="http://schemas.microsoft.com/office/drawing/2014/main" id="{C523752E-9FF1-4B15-BD8E-0DA073F3D8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3937"/>
          <a:stretch/>
        </p:blipFill>
        <p:spPr bwMode="auto">
          <a:xfrm>
            <a:off x="-3033497" y="2415511"/>
            <a:ext cx="2063165" cy="114134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5C626BA-622F-4D65-8D32-90F09FAD7162}"/>
              </a:ext>
            </a:extLst>
          </p:cNvPr>
          <p:cNvPicPr>
            <a:picLocks noChangeAspect="1"/>
          </p:cNvPicPr>
          <p:nvPr/>
        </p:nvPicPr>
        <p:blipFill rotWithShape="1">
          <a:blip r:embed="rId4"/>
          <a:srcRect l="10494" t="24160" r="8975" b="14135"/>
          <a:stretch/>
        </p:blipFill>
        <p:spPr>
          <a:xfrm>
            <a:off x="-333570" y="-1226535"/>
            <a:ext cx="9700308" cy="7808842"/>
          </a:xfrm>
          <a:prstGeom prst="rect">
            <a:avLst/>
          </a:prstGeom>
        </p:spPr>
      </p:pic>
    </p:spTree>
    <p:extLst>
      <p:ext uri="{BB962C8B-B14F-4D97-AF65-F5344CB8AC3E}">
        <p14:creationId xmlns:p14="http://schemas.microsoft.com/office/powerpoint/2010/main" val="1398805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2434D0C-0DA7-49AC-8222-99528D1EB3A7}"/>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5" name="Picture 2">
            <a:extLst>
              <a:ext uri="{FF2B5EF4-FFF2-40B4-BE49-F238E27FC236}">
                <a16:creationId xmlns:a16="http://schemas.microsoft.com/office/drawing/2014/main" id="{C4353413-5C6C-4075-B214-69DA01657B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7935"/>
          <a:stretch/>
        </p:blipFill>
        <p:spPr bwMode="auto">
          <a:xfrm>
            <a:off x="439780" y="130348"/>
            <a:ext cx="7135551" cy="2329031"/>
          </a:xfrm>
          <a:prstGeom prst="rect">
            <a:avLst/>
          </a:prstGeom>
          <a:noFill/>
          <a:extLst>
            <a:ext uri="{909E8E84-426E-40DD-AFC4-6F175D3DCCD1}">
              <a14:hiddenFill xmlns:a14="http://schemas.microsoft.com/office/drawing/2010/main">
                <a:solidFill>
                  <a:srgbClr val="FFFFFF"/>
                </a:solidFill>
              </a14:hiddenFill>
            </a:ext>
          </a:extLst>
        </p:spPr>
      </p:pic>
      <p:pic>
        <p:nvPicPr>
          <p:cNvPr id="7" name="Google Shape;103;g622123aab7_0_4">
            <a:extLst>
              <a:ext uri="{FF2B5EF4-FFF2-40B4-BE49-F238E27FC236}">
                <a16:creationId xmlns:a16="http://schemas.microsoft.com/office/drawing/2014/main" id="{9DAF1629-E9A0-4DEC-93FC-28A7A799D1FB}"/>
              </a:ext>
            </a:extLst>
          </p:cNvPr>
          <p:cNvPicPr preferRelativeResize="0"/>
          <p:nvPr/>
        </p:nvPicPr>
        <p:blipFill rotWithShape="1">
          <a:blip r:embed="rId3">
            <a:alphaModFix/>
          </a:blip>
          <a:srcRect l="1690" t="46447" b="10996"/>
          <a:stretch/>
        </p:blipFill>
        <p:spPr>
          <a:xfrm>
            <a:off x="1004224" y="2459379"/>
            <a:ext cx="8047382" cy="1887417"/>
          </a:xfrm>
          <a:prstGeom prst="rect">
            <a:avLst/>
          </a:prstGeom>
          <a:noFill/>
          <a:ln>
            <a:noFill/>
          </a:ln>
        </p:spPr>
      </p:pic>
      <p:cxnSp>
        <p:nvCxnSpPr>
          <p:cNvPr id="9" name="Straight Arrow Connector 8">
            <a:extLst>
              <a:ext uri="{FF2B5EF4-FFF2-40B4-BE49-F238E27FC236}">
                <a16:creationId xmlns:a16="http://schemas.microsoft.com/office/drawing/2014/main" id="{AA7E0875-B215-4D12-9FD4-412F60485727}"/>
              </a:ext>
            </a:extLst>
          </p:cNvPr>
          <p:cNvCxnSpPr>
            <a:cxnSpLocks/>
          </p:cNvCxnSpPr>
          <p:nvPr/>
        </p:nvCxnSpPr>
        <p:spPr>
          <a:xfrm flipH="1">
            <a:off x="1806223" y="2405379"/>
            <a:ext cx="90310" cy="405550"/>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3E8D54C3-A65F-457C-9D9C-09F3A6ABFFCA}"/>
              </a:ext>
            </a:extLst>
          </p:cNvPr>
          <p:cNvCxnSpPr/>
          <p:nvPr/>
        </p:nvCxnSpPr>
        <p:spPr>
          <a:xfrm>
            <a:off x="2370667" y="2405379"/>
            <a:ext cx="135466" cy="4055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Arrow: Down 12">
            <a:extLst>
              <a:ext uri="{FF2B5EF4-FFF2-40B4-BE49-F238E27FC236}">
                <a16:creationId xmlns:a16="http://schemas.microsoft.com/office/drawing/2014/main" id="{AFDA3C9B-7DCC-4EC5-890B-E6994E083DD9}"/>
              </a:ext>
            </a:extLst>
          </p:cNvPr>
          <p:cNvSpPr/>
          <p:nvPr/>
        </p:nvSpPr>
        <p:spPr>
          <a:xfrm>
            <a:off x="3172178" y="2314218"/>
            <a:ext cx="237066" cy="2903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E67E03A7-92F2-4E94-AF46-6F51B7D8531C}"/>
              </a:ext>
            </a:extLst>
          </p:cNvPr>
          <p:cNvCxnSpPr/>
          <p:nvPr/>
        </p:nvCxnSpPr>
        <p:spPr>
          <a:xfrm flipH="1">
            <a:off x="3262488" y="2719024"/>
            <a:ext cx="56446" cy="216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7" name="Snagit_SNG855">
            <a:extLst>
              <a:ext uri="{FF2B5EF4-FFF2-40B4-BE49-F238E27FC236}">
                <a16:creationId xmlns:a16="http://schemas.microsoft.com/office/drawing/2014/main" id="{76E7CE8E-A76F-4A73-BE1E-2A7D36B2CB4F}"/>
              </a:ext>
            </a:extLst>
          </p:cNvPr>
          <p:cNvPicPr>
            <a:picLocks noChangeAspect="1"/>
          </p:cNvPicPr>
          <p:nvPr/>
        </p:nvPicPr>
        <p:blipFill rotWithShape="1">
          <a:blip r:embed="rId4"/>
          <a:srcRect l="44521" b="10891"/>
          <a:stretch/>
        </p:blipFill>
        <p:spPr>
          <a:xfrm>
            <a:off x="5350582" y="3468030"/>
            <a:ext cx="1700263" cy="1545122"/>
          </a:xfrm>
          <a:prstGeom prst="rect">
            <a:avLst/>
          </a:prstGeom>
        </p:spPr>
      </p:pic>
      <p:sp>
        <p:nvSpPr>
          <p:cNvPr id="18" name="TextBox 17">
            <a:extLst>
              <a:ext uri="{FF2B5EF4-FFF2-40B4-BE49-F238E27FC236}">
                <a16:creationId xmlns:a16="http://schemas.microsoft.com/office/drawing/2014/main" id="{26866779-56B7-4E3E-8827-B499BEA623A2}"/>
              </a:ext>
            </a:extLst>
          </p:cNvPr>
          <p:cNvSpPr txBox="1"/>
          <p:nvPr/>
        </p:nvSpPr>
        <p:spPr>
          <a:xfrm>
            <a:off x="5567360" y="4921956"/>
            <a:ext cx="1253548" cy="200055"/>
          </a:xfrm>
          <a:prstGeom prst="rect">
            <a:avLst/>
          </a:prstGeom>
          <a:noFill/>
        </p:spPr>
        <p:txBody>
          <a:bodyPr wrap="none" lIns="0" tIns="0" rIns="0" bIns="0" rtlCol="0">
            <a:spAutoFit/>
          </a:bodyPr>
          <a:lstStyle/>
          <a:p>
            <a:r>
              <a:rPr lang="en-US" sz="1300" dirty="0"/>
              <a:t>Oracle Database</a:t>
            </a:r>
          </a:p>
        </p:txBody>
      </p:sp>
      <p:sp>
        <p:nvSpPr>
          <p:cNvPr id="19" name="Arrow: Bent-Up 18">
            <a:extLst>
              <a:ext uri="{FF2B5EF4-FFF2-40B4-BE49-F238E27FC236}">
                <a16:creationId xmlns:a16="http://schemas.microsoft.com/office/drawing/2014/main" id="{E4EF3327-7EF8-48A5-B0F5-FFCC7F67CC60}"/>
              </a:ext>
            </a:extLst>
          </p:cNvPr>
          <p:cNvSpPr/>
          <p:nvPr/>
        </p:nvSpPr>
        <p:spPr>
          <a:xfrm flipH="1">
            <a:off x="4493866" y="3744977"/>
            <a:ext cx="1048977" cy="60181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C00A6072-E6B1-4321-A6D1-2ECC8496488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72563" y="3968479"/>
            <a:ext cx="1104248" cy="37298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2CAA9128-65B4-4CF0-892C-53D50D2559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8164" y="4535553"/>
            <a:ext cx="343254" cy="19222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2F0832A-AA4A-492A-B632-19C8506358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63180" y="4378737"/>
            <a:ext cx="313631" cy="313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33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D5AED35-D1FF-446E-B93A-641BDCFB3D54}"/>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8434" name="Picture 2" descr="MAN WONDERING QUESTION - Jane Jackson Career">
            <a:extLst>
              <a:ext uri="{FF2B5EF4-FFF2-40B4-BE49-F238E27FC236}">
                <a16:creationId xmlns:a16="http://schemas.microsoft.com/office/drawing/2014/main" id="{3CF35593-104E-4890-8A52-DE0C7B2122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75" y="0"/>
            <a:ext cx="77152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9398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5DE3-A7E4-40D1-8595-CD14FA745E56}"/>
              </a:ext>
            </a:extLst>
          </p:cNvPr>
          <p:cNvSpPr>
            <a:spLocks noGrp="1"/>
          </p:cNvSpPr>
          <p:nvPr>
            <p:ph type="title"/>
          </p:nvPr>
        </p:nvSpPr>
        <p:spPr/>
        <p:txBody>
          <a:bodyPr/>
          <a:lstStyle/>
          <a:p>
            <a:endParaRPr lang="en-NL"/>
          </a:p>
        </p:txBody>
      </p:sp>
      <p:pic>
        <p:nvPicPr>
          <p:cNvPr id="7" name="Snagit_SNG86C">
            <a:extLst>
              <a:ext uri="{FF2B5EF4-FFF2-40B4-BE49-F238E27FC236}">
                <a16:creationId xmlns:a16="http://schemas.microsoft.com/office/drawing/2014/main" id="{A4372BAE-2384-4C69-9AB2-5BF352138CF5}"/>
              </a:ext>
            </a:extLst>
          </p:cNvPr>
          <p:cNvPicPr>
            <a:picLocks noGrp="1" noChangeAspect="1"/>
          </p:cNvPicPr>
          <p:nvPr>
            <p:ph idx="1"/>
          </p:nvPr>
        </p:nvPicPr>
        <p:blipFill>
          <a:blip r:embed="rId3"/>
          <a:stretch>
            <a:fillRect/>
          </a:stretch>
        </p:blipFill>
        <p:spPr>
          <a:xfrm>
            <a:off x="2227923" y="251389"/>
            <a:ext cx="2571882" cy="1549480"/>
          </a:xfrm>
        </p:spPr>
      </p:pic>
      <p:sp>
        <p:nvSpPr>
          <p:cNvPr id="4" name="Footer Placeholder 3">
            <a:extLst>
              <a:ext uri="{FF2B5EF4-FFF2-40B4-BE49-F238E27FC236}">
                <a16:creationId xmlns:a16="http://schemas.microsoft.com/office/drawing/2014/main" id="{4CD868E3-5C3D-4079-96BD-D946779E9B86}"/>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5" name="Picture 4">
            <a:extLst>
              <a:ext uri="{FF2B5EF4-FFF2-40B4-BE49-F238E27FC236}">
                <a16:creationId xmlns:a16="http://schemas.microsoft.com/office/drawing/2014/main" id="{6C9E584B-9138-430A-A1F7-D7522A87C0B2}"/>
              </a:ext>
            </a:extLst>
          </p:cNvPr>
          <p:cNvPicPr>
            <a:picLocks noChangeAspect="1"/>
          </p:cNvPicPr>
          <p:nvPr/>
        </p:nvPicPr>
        <p:blipFill>
          <a:blip r:embed="rId4">
            <a:clrChange>
              <a:clrFrom>
                <a:srgbClr val="DCE3E9"/>
              </a:clrFrom>
              <a:clrTo>
                <a:srgbClr val="DCE3E9">
                  <a:alpha val="0"/>
                </a:srgbClr>
              </a:clrTo>
            </a:clrChange>
          </a:blip>
          <a:stretch>
            <a:fillRect/>
          </a:stretch>
        </p:blipFill>
        <p:spPr>
          <a:xfrm>
            <a:off x="193587" y="1609471"/>
            <a:ext cx="1849022" cy="2741432"/>
          </a:xfrm>
          <a:prstGeom prst="rect">
            <a:avLst/>
          </a:prstGeom>
        </p:spPr>
      </p:pic>
      <p:pic>
        <p:nvPicPr>
          <p:cNvPr id="9" name="Snagit_SNG84F">
            <a:extLst>
              <a:ext uri="{FF2B5EF4-FFF2-40B4-BE49-F238E27FC236}">
                <a16:creationId xmlns:a16="http://schemas.microsoft.com/office/drawing/2014/main" id="{B0E11BDC-D8C2-49B8-9AC3-98A003432691}"/>
              </a:ext>
            </a:extLst>
          </p:cNvPr>
          <p:cNvPicPr>
            <a:picLocks noChangeAspect="1"/>
          </p:cNvPicPr>
          <p:nvPr/>
        </p:nvPicPr>
        <p:blipFill>
          <a:blip r:embed="rId5"/>
          <a:stretch>
            <a:fillRect/>
          </a:stretch>
        </p:blipFill>
        <p:spPr>
          <a:xfrm>
            <a:off x="4799805" y="1449563"/>
            <a:ext cx="1586483" cy="1549480"/>
          </a:xfrm>
          <a:prstGeom prst="rect">
            <a:avLst/>
          </a:prstGeom>
        </p:spPr>
      </p:pic>
      <p:pic>
        <p:nvPicPr>
          <p:cNvPr id="17410" name="Picture 2" descr="Smörgåsbord - alla klassiska recept i modern ta.. (427941403) ᐈ Köp på  Tradera">
            <a:extLst>
              <a:ext uri="{FF2B5EF4-FFF2-40B4-BE49-F238E27FC236}">
                <a16:creationId xmlns:a16="http://schemas.microsoft.com/office/drawing/2014/main" id="{E4574B38-EC9B-4E2E-AB54-9E602326A7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510" y="186191"/>
            <a:ext cx="1615491" cy="121161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Al Fresco">
            <a:extLst>
              <a:ext uri="{FF2B5EF4-FFF2-40B4-BE49-F238E27FC236}">
                <a16:creationId xmlns:a16="http://schemas.microsoft.com/office/drawing/2014/main" id="{0298E495-DDD8-41E0-9AC1-8D1EA97C809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6129" y="3827205"/>
            <a:ext cx="2223201" cy="105254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Bill Murray - Cigar Aficionado Magazine - November/December 2004 - Cigar  Loving Sports Greats, Small Cigars Get Hot, Caribbean Golf articles at  Amazon's Entertainment Collectibles Store">
            <a:extLst>
              <a:ext uri="{FF2B5EF4-FFF2-40B4-BE49-F238E27FC236}">
                <a16:creationId xmlns:a16="http://schemas.microsoft.com/office/drawing/2014/main" id="{4FAE7EE6-F06B-4D81-909E-C80607E80CE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415" t="6230" r="9564" b="73747"/>
          <a:stretch/>
        </p:blipFill>
        <p:spPr bwMode="auto">
          <a:xfrm>
            <a:off x="5393070" y="109130"/>
            <a:ext cx="3320276" cy="989823"/>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How Not to Become Persona Non Grata - Smiley Pete Publishing">
            <a:extLst>
              <a:ext uri="{FF2B5EF4-FFF2-40B4-BE49-F238E27FC236}">
                <a16:creationId xmlns:a16="http://schemas.microsoft.com/office/drawing/2014/main" id="{0895E009-EF88-43F6-9585-2C116E1F897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8000" y="1974349"/>
            <a:ext cx="2461500" cy="1267673"/>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Amok - Posts | Facebook">
            <a:extLst>
              <a:ext uri="{FF2B5EF4-FFF2-40B4-BE49-F238E27FC236}">
                <a16:creationId xmlns:a16="http://schemas.microsoft.com/office/drawing/2014/main" id="{3D159A0F-37DA-4501-9174-158B902DC33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055" t="11439" r="9236"/>
          <a:stretch/>
        </p:blipFill>
        <p:spPr bwMode="auto">
          <a:xfrm>
            <a:off x="2737729" y="2252706"/>
            <a:ext cx="1061156" cy="1122661"/>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Bon Voyage - Chai Lifeline Canada">
            <a:extLst>
              <a:ext uri="{FF2B5EF4-FFF2-40B4-BE49-F238E27FC236}">
                <a16:creationId xmlns:a16="http://schemas.microsoft.com/office/drawing/2014/main" id="{43BD29D2-CEF9-4132-8664-42FC7DE157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28283" y="3760013"/>
            <a:ext cx="3382759" cy="1057699"/>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Bon Appétit - Zendori Art">
            <a:extLst>
              <a:ext uri="{FF2B5EF4-FFF2-40B4-BE49-F238E27FC236}">
                <a16:creationId xmlns:a16="http://schemas.microsoft.com/office/drawing/2014/main" id="{A63EA757-8105-41BC-AE64-8CD642309DF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31999" y="3110485"/>
            <a:ext cx="1520939" cy="1520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07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8222-64B4-4833-9D94-CBFB844C13F4}"/>
              </a:ext>
            </a:extLst>
          </p:cNvPr>
          <p:cNvSpPr>
            <a:spLocks noGrp="1"/>
          </p:cNvSpPr>
          <p:nvPr>
            <p:ph type="title"/>
          </p:nvPr>
        </p:nvSpPr>
        <p:spPr/>
        <p:txBody>
          <a:bodyPr/>
          <a:lstStyle/>
          <a:p>
            <a:r>
              <a:rPr lang="en-US" dirty="0"/>
              <a:t>The Grass is Greener</a:t>
            </a:r>
          </a:p>
        </p:txBody>
      </p:sp>
      <p:sp>
        <p:nvSpPr>
          <p:cNvPr id="3" name="Content Placeholder 2">
            <a:extLst>
              <a:ext uri="{FF2B5EF4-FFF2-40B4-BE49-F238E27FC236}">
                <a16:creationId xmlns:a16="http://schemas.microsoft.com/office/drawing/2014/main" id="{4DD734B6-53D1-4EAE-9CC4-03BA70004F74}"/>
              </a:ext>
            </a:extLst>
          </p:cNvPr>
          <p:cNvSpPr>
            <a:spLocks noGrp="1"/>
          </p:cNvSpPr>
          <p:nvPr>
            <p:ph idx="1"/>
          </p:nvPr>
        </p:nvSpPr>
        <p:spPr/>
        <p:txBody>
          <a:bodyPr/>
          <a:lstStyle/>
          <a:p>
            <a:r>
              <a:rPr lang="en-US" dirty="0"/>
              <a:t>The other programming language …</a:t>
            </a:r>
          </a:p>
          <a:p>
            <a:pPr lvl="1"/>
            <a:r>
              <a:rPr lang="en-US" dirty="0"/>
              <a:t>is so much better at …</a:t>
            </a:r>
          </a:p>
          <a:p>
            <a:pPr lvl="1"/>
            <a:r>
              <a:rPr lang="en-US" dirty="0"/>
              <a:t>has great libraries for …</a:t>
            </a:r>
          </a:p>
          <a:p>
            <a:pPr lvl="1"/>
            <a:r>
              <a:rPr lang="en-US" dirty="0"/>
              <a:t>is the one used by our domain experts …</a:t>
            </a:r>
          </a:p>
          <a:p>
            <a:pPr lvl="1"/>
            <a:r>
              <a:rPr lang="en-US" dirty="0"/>
              <a:t>was used to implement modules we would like to reuse</a:t>
            </a:r>
          </a:p>
        </p:txBody>
      </p:sp>
      <p:sp>
        <p:nvSpPr>
          <p:cNvPr id="4" name="Footer Placeholder 3">
            <a:extLst>
              <a:ext uri="{FF2B5EF4-FFF2-40B4-BE49-F238E27FC236}">
                <a16:creationId xmlns:a16="http://schemas.microsoft.com/office/drawing/2014/main" id="{874AB890-DE3D-4FE7-9989-C7A029A2CF25}"/>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9460" name="Picture 4" descr="Lawn Care | Chicago Botanic Garden">
            <a:extLst>
              <a:ext uri="{FF2B5EF4-FFF2-40B4-BE49-F238E27FC236}">
                <a16:creationId xmlns:a16="http://schemas.microsoft.com/office/drawing/2014/main" id="{6B81E394-16D4-4801-BA70-26AE390DD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77" y="2404533"/>
            <a:ext cx="9369778" cy="2564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021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E50E5-8F38-43DA-AE11-45C40EA7C1C4}"/>
              </a:ext>
            </a:extLst>
          </p:cNvPr>
          <p:cNvSpPr>
            <a:spLocks noGrp="1"/>
          </p:cNvSpPr>
          <p:nvPr>
            <p:ph type="title"/>
          </p:nvPr>
        </p:nvSpPr>
        <p:spPr/>
        <p:txBody>
          <a:bodyPr/>
          <a:lstStyle/>
          <a:p>
            <a:r>
              <a:rPr lang="en-US" dirty="0"/>
              <a:t>Extending the lawn by opening the fence</a:t>
            </a:r>
          </a:p>
        </p:txBody>
      </p:sp>
      <p:sp>
        <p:nvSpPr>
          <p:cNvPr id="3" name="Content Placeholder 2">
            <a:extLst>
              <a:ext uri="{FF2B5EF4-FFF2-40B4-BE49-F238E27FC236}">
                <a16:creationId xmlns:a16="http://schemas.microsoft.com/office/drawing/2014/main" id="{1256B914-7967-47DD-8609-86C48A032E78}"/>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D7A2BC7-DE9C-4C4D-99E7-9780D7A5046B}"/>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2050" name="Picture 2" descr="the open gate | Garden, My secret garden, Outdoor gardens">
            <a:extLst>
              <a:ext uri="{FF2B5EF4-FFF2-40B4-BE49-F238E27FC236}">
                <a16:creationId xmlns:a16="http://schemas.microsoft.com/office/drawing/2014/main" id="{8BAAA8D2-C192-4967-A0A5-A937BA4183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4184" y="1137600"/>
            <a:ext cx="4852216" cy="32373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05DA2186-56DE-414C-95E7-79D44B8C631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57369" y="1652137"/>
            <a:ext cx="1730631" cy="5845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D97D861-9CB2-4950-BF11-B79E857D0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2560" y="4084148"/>
            <a:ext cx="1033554" cy="578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CB7C4BBC-FBF1-4279-BBA3-BAD5C1532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8101" y="1901636"/>
            <a:ext cx="1093898" cy="6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58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par>
                          <p:cTn id="8" fill="hold">
                            <p:stCondLst>
                              <p:cond delay="2000"/>
                            </p:stCondLst>
                            <p:childTnLst>
                              <p:par>
                                <p:cTn id="9" presetID="10" presetClass="entr" presetSubtype="0"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2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i="1" dirty="0" err="1"/>
              <a:t>Interoperability</a:t>
            </a:r>
            <a:endParaRPr lang="en-NL" i="1"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Establish frictionless interaction between language contexts</a:t>
            </a:r>
          </a:p>
          <a:p>
            <a:pPr lvl="1"/>
            <a:r>
              <a:rPr lang="en-US" dirty="0"/>
              <a:t>To benefit from the best of all </a:t>
            </a:r>
            <a:r>
              <a:rPr lang="en-US" dirty="0" err="1"/>
              <a:t>wor</a:t>
            </a:r>
            <a:r>
              <a:rPr lang="en-US" dirty="0"/>
              <a:t>(l)ds</a:t>
            </a:r>
            <a:br>
              <a:rPr lang="en-US" dirty="0"/>
            </a:br>
            <a:br>
              <a:rPr lang="en-US" dirty="0"/>
            </a:br>
            <a:endParaRPr lang="en-US" dirty="0"/>
          </a:p>
          <a:p>
            <a:r>
              <a:rPr lang="en-US" dirty="0"/>
              <a:t>Call out to ‘other world’ in a native way</a:t>
            </a:r>
          </a:p>
          <a:p>
            <a:pPr lvl="1"/>
            <a:r>
              <a:rPr lang="en-US" dirty="0"/>
              <a:t>Receive response in interpretable format</a:t>
            </a:r>
          </a:p>
          <a:p>
            <a:pPr lvl="1"/>
            <a:r>
              <a:rPr lang="en-US" dirty="0"/>
              <a:t>Minimal hoops to jump through at design time</a:t>
            </a:r>
          </a:p>
          <a:p>
            <a:pPr lvl="1"/>
            <a:r>
              <a:rPr lang="en-US" dirty="0"/>
              <a:t>Minimal performance overhead at run time</a:t>
            </a:r>
          </a:p>
          <a:p>
            <a:pPr lvl="1"/>
            <a:r>
              <a:rPr lang="en-US" dirty="0"/>
              <a:t>Uncomplicated run time environment</a:t>
            </a:r>
          </a:p>
          <a:p>
            <a:pPr lvl="2"/>
            <a:r>
              <a:rPr lang="en-US" dirty="0"/>
              <a:t>Despite multiple runtime execution languages</a:t>
            </a:r>
          </a:p>
          <a:p>
            <a:pPr lvl="2"/>
            <a:endParaRPr lang="en-US" dirty="0"/>
          </a:p>
          <a:p>
            <a:r>
              <a:rPr lang="en-US" dirty="0"/>
              <a:t>Basically: </a:t>
            </a:r>
            <a:r>
              <a:rPr lang="en-US" i="1" dirty="0"/>
              <a:t>polyglot with the ease of mono-</a:t>
            </a:r>
            <a:r>
              <a:rPr lang="en-US" i="1" dirty="0" err="1"/>
              <a:t>glot</a:t>
            </a:r>
            <a:endParaRPr lang="en-US" i="1"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6386" name="Picture 2" descr="https://s14-eu5.startpage.com/cgi-bin/serveimage?url=https%3A%2F%2Fencrypted-tbn0.gstatic.com%2Fimages%3Fq%3Dtbn%3AANd9GcSOhVRkw-gt6A6EVkuzJYEsOi41xNTt4_0qTCRT5Cf19R4O7UD6%26s&amp;sp=02fe4e5c526ab7b424f8f0df3dc96e31&amp;anticache=312813">
            <a:extLst>
              <a:ext uri="{FF2B5EF4-FFF2-40B4-BE49-F238E27FC236}">
                <a16:creationId xmlns:a16="http://schemas.microsoft.com/office/drawing/2014/main" id="{E6FE59BB-EDD9-4F62-A927-6CB87CA3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01" y="1297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s14-eu5.startpage.com/cgi-bin/serveimage?url=https%3A%2F%2F3.bp.blogspot.com%2F-87miqdvLX_g%2FV9FeH-qSPtI%2FAAAAAAAAHNE%2FGmFPHZ_8SvMYIr_xumERC95-BtdvqrivgCLcB%2Fs1600%2Fili%252Btranslator.jpg&amp;sp=dbd7cf5e2665415a62b7460fdefbff8d&amp;anticache=500281">
            <a:extLst>
              <a:ext uri="{FF2B5EF4-FFF2-40B4-BE49-F238E27FC236}">
                <a16:creationId xmlns:a16="http://schemas.microsoft.com/office/drawing/2014/main" id="{664B46C9-9183-4D5A-9CC2-C5C38AE1D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954" y="3298151"/>
            <a:ext cx="2130647" cy="14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98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49E70CEA-46AF-40DB-9D0F-4E5A9EE45120}"/>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44548"/>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519652" y="1043936"/>
            <a:ext cx="2904796"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Meta Language (</a:t>
            </a:r>
            <a:r>
              <a:rPr lang="nl-NL" err="1"/>
              <a:t>concepts</a:t>
            </a:r>
            <a:r>
              <a:rPr lang="nl-NL"/>
              <a:t>, </a:t>
            </a:r>
            <a:r>
              <a:rPr lang="nl-NL" err="1"/>
              <a:t>grammar</a:t>
            </a:r>
            <a:r>
              <a:rPr lang="nl-NL"/>
              <a:t>, </a:t>
            </a:r>
            <a:r>
              <a:rPr lang="nl-NL" err="1"/>
              <a:t>structure</a:t>
            </a:r>
            <a:r>
              <a:rPr lang="nl-NL"/>
              <a:t>)</a:t>
            </a:r>
            <a:endParaRPr lang="en-NL"/>
          </a:p>
        </p:txBody>
      </p:sp>
      <p:pic>
        <p:nvPicPr>
          <p:cNvPr id="13" name="Picture 2" descr="https://s14-eu5.startpage.com/cgi-bin/serveimage?url=http%3A%2F%2Fwww.ldolphin.org%2Ftowerbabel.jpg&amp;sp=45e8c09bda1f82c9c1512a209a1471f3&amp;anticache=666118">
            <a:extLst>
              <a:ext uri="{FF2B5EF4-FFF2-40B4-BE49-F238E27FC236}">
                <a16:creationId xmlns:a16="http://schemas.microsoft.com/office/drawing/2014/main" id="{A445775F-9D26-4896-B910-59BE1B786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42" y="3989508"/>
            <a:ext cx="1150415" cy="869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flag featuring both cross and saltire in red, white and blue">
            <a:extLst>
              <a:ext uri="{FF2B5EF4-FFF2-40B4-BE49-F238E27FC236}">
                <a16:creationId xmlns:a16="http://schemas.microsoft.com/office/drawing/2014/main" id="{1BBBDA53-B29F-4DC1-9F50-0FE5B912B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353" y="3509347"/>
            <a:ext cx="358610" cy="2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6" descr="Flag of France">
            <a:extLst>
              <a:ext uri="{FF2B5EF4-FFF2-40B4-BE49-F238E27FC236}">
                <a16:creationId xmlns:a16="http://schemas.microsoft.com/office/drawing/2014/main" id="{FEA9B701-FF25-4B83-BF73-6701F601B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982" y="2721120"/>
            <a:ext cx="300542" cy="232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Flag of Germany">
            <a:extLst>
              <a:ext uri="{FF2B5EF4-FFF2-40B4-BE49-F238E27FC236}">
                <a16:creationId xmlns:a16="http://schemas.microsoft.com/office/drawing/2014/main" id="{7C345958-3518-432E-8693-A42E27DBC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8051" y="3772835"/>
            <a:ext cx="378396" cy="264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descr="Flag of Russia">
            <a:extLst>
              <a:ext uri="{FF2B5EF4-FFF2-40B4-BE49-F238E27FC236}">
                <a16:creationId xmlns:a16="http://schemas.microsoft.com/office/drawing/2014/main" id="{78E5061A-DC2F-43EE-9749-B4E1310570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2375" y="2761123"/>
            <a:ext cx="407710" cy="315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2" descr="Flag of Bosnia and Herzegovina">
            <a:extLst>
              <a:ext uri="{FF2B5EF4-FFF2-40B4-BE49-F238E27FC236}">
                <a16:creationId xmlns:a16="http://schemas.microsoft.com/office/drawing/2014/main" id="{29855622-9A17-4A69-B8F8-737ABB7E06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1752" y="3189238"/>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4" descr="Flag of the Netherlands">
            <a:extLst>
              <a:ext uri="{FF2B5EF4-FFF2-40B4-BE49-F238E27FC236}">
                <a16:creationId xmlns:a16="http://schemas.microsoft.com/office/drawing/2014/main" id="{E96F2CA8-C052-4367-80E8-BEFBAE7585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2969" y="3210140"/>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8" descr="Flag of Italy">
            <a:extLst>
              <a:ext uri="{FF2B5EF4-FFF2-40B4-BE49-F238E27FC236}">
                <a16:creationId xmlns:a16="http://schemas.microsoft.com/office/drawing/2014/main" id="{04AFB561-C3B4-482C-B1B2-CBA2F67AE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1801" y="2784598"/>
            <a:ext cx="425958" cy="329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Flag of Spain">
            <a:extLst>
              <a:ext uri="{FF2B5EF4-FFF2-40B4-BE49-F238E27FC236}">
                <a16:creationId xmlns:a16="http://schemas.microsoft.com/office/drawing/2014/main" id="{066D52DF-8085-4446-9E51-A02F84E42C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7564" y="2912289"/>
            <a:ext cx="381535" cy="295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C55A9833-B4E4-4ACA-AB9F-AF6654EC497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1560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9BA50920-8C25-4B3C-ABC7-27A4FF3E05EF}"/>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10992"/>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322041" y="1043936"/>
            <a:ext cx="3488301"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Abstract Syntax Tree (variables, loops, </a:t>
            </a:r>
            <a:r>
              <a:rPr lang="nl-NL" dirty="0" err="1"/>
              <a:t>conditions</a:t>
            </a:r>
            <a:r>
              <a:rPr lang="nl-NL" dirty="0"/>
              <a:t>, calls, </a:t>
            </a:r>
            <a:r>
              <a:rPr lang="nl-NL" dirty="0" err="1"/>
              <a:t>arithmetic</a:t>
            </a:r>
            <a:r>
              <a:rPr lang="nl-NL" dirty="0"/>
              <a:t>)</a:t>
            </a:r>
            <a:endParaRPr lang="en-NL" dirty="0"/>
          </a:p>
        </p:txBody>
      </p:sp>
      <p:pic>
        <p:nvPicPr>
          <p:cNvPr id="1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7C147CBD-AAF3-4247-BF55-22DD5D66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54" y="3191859"/>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47D75CF-F9B1-4EE7-8864-18114804B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765" y="2738608"/>
            <a:ext cx="733175" cy="4105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9FE4B546-A7D1-43BB-964D-A5AA66346B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7163754" y="3766578"/>
            <a:ext cx="276954" cy="235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422BAC-AE48-4923-9FE5-5F61D9205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602" y="3187665"/>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8C96A7C-A80A-4437-85B9-3DC6F91DED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5881" y="2928216"/>
            <a:ext cx="559854" cy="2794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DA208449-705F-4001-900A-35C7FD2B10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5371" y="2635268"/>
            <a:ext cx="970506" cy="485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s://s14-eu5.startpage.com/wikioimage/35e4caa3ab4a872292cb587b6e4ec893.png">
            <a:extLst>
              <a:ext uri="{FF2B5EF4-FFF2-40B4-BE49-F238E27FC236}">
                <a16:creationId xmlns:a16="http://schemas.microsoft.com/office/drawing/2014/main" id="{5193E2DA-453B-4111-A789-773ADE4D4A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703" y="3397751"/>
            <a:ext cx="268892" cy="2688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202B687-5C46-4E5E-A872-00CC603FB5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3116" y="3419377"/>
            <a:ext cx="733175" cy="4491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4133DEC-B108-473F-88DE-552BA89166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4896" y="2613357"/>
            <a:ext cx="414832" cy="46636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B36998B1-A1D3-4BE4-97EF-D353067F7AEB}"/>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8341BBBB-8E04-4DDA-BC4A-CF32E47BF063}"/>
              </a:ext>
            </a:extLst>
          </p:cNvPr>
          <p:cNvSpPr txBox="1"/>
          <p:nvPr/>
        </p:nvSpPr>
        <p:spPr>
          <a:xfrm>
            <a:off x="4028240" y="1966964"/>
            <a:ext cx="1292470" cy="200055"/>
          </a:xfrm>
          <a:prstGeom prst="rect">
            <a:avLst/>
          </a:prstGeom>
          <a:noFill/>
        </p:spPr>
        <p:txBody>
          <a:bodyPr wrap="none" lIns="0" tIns="0" rIns="0" bIns="0" rtlCol="0">
            <a:spAutoFit/>
          </a:bodyPr>
          <a:lstStyle/>
          <a:p>
            <a:r>
              <a:rPr lang="en-US" sz="1300" dirty="0"/>
              <a:t>Truffle framework</a:t>
            </a:r>
          </a:p>
        </p:txBody>
      </p:sp>
    </p:spTree>
    <p:extLst>
      <p:ext uri="{BB962C8B-B14F-4D97-AF65-F5344CB8AC3E}">
        <p14:creationId xmlns:p14="http://schemas.microsoft.com/office/powerpoint/2010/main" val="8547732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GraalVM</a:t>
            </a:r>
            <a:r>
              <a:rPr lang="nl-NL" dirty="0"/>
              <a:t> </a:t>
            </a:r>
            <a:r>
              <a:rPr lang="nl-NL" dirty="0" err="1"/>
              <a:t>can</a:t>
            </a:r>
            <a:r>
              <a:rPr lang="nl-NL" dirty="0"/>
              <a:t> </a:t>
            </a:r>
            <a:r>
              <a:rPr lang="nl-NL" dirty="0" err="1"/>
              <a:t>merge</a:t>
            </a:r>
            <a:r>
              <a:rPr lang="nl-NL" dirty="0"/>
              <a:t> </a:t>
            </a:r>
            <a:r>
              <a:rPr lang="nl-NL" dirty="0" err="1"/>
              <a:t>and</a:t>
            </a:r>
            <a:r>
              <a:rPr lang="nl-NL" dirty="0"/>
              <a:t> run (Java Byte) code </a:t>
            </a:r>
            <a:br>
              <a:rPr lang="nl-NL" dirty="0"/>
            </a:br>
            <a:r>
              <a:rPr lang="nl-NL" dirty="0" err="1"/>
              <a:t>derived</a:t>
            </a:r>
            <a:r>
              <a:rPr lang="nl-NL" dirty="0"/>
              <a:t> </a:t>
            </a:r>
            <a:r>
              <a:rPr lang="nl-NL" dirty="0" err="1"/>
              <a:t>from</a:t>
            </a:r>
            <a:r>
              <a:rPr lang="nl-NL" dirty="0"/>
              <a:t> </a:t>
            </a:r>
            <a:r>
              <a:rPr lang="nl-NL" dirty="0" err="1"/>
              <a:t>various</a:t>
            </a:r>
            <a:r>
              <a:rPr lang="nl-NL" dirty="0"/>
              <a:t> </a:t>
            </a:r>
            <a:r>
              <a:rPr lang="nl-NL" dirty="0" err="1"/>
              <a:t>origins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nl-NL" sz="1600" dirty="0" err="1"/>
              <a:t>GraalVM</a:t>
            </a:r>
            <a:r>
              <a:rPr lang="nl-NL" sz="1600" dirty="0"/>
              <a:t> </a:t>
            </a:r>
            <a:r>
              <a:rPr lang="nl-NL" sz="1600" dirty="0" err="1"/>
              <a:t>provides</a:t>
            </a:r>
            <a:r>
              <a:rPr lang="nl-NL" sz="1600" dirty="0"/>
              <a:t> </a:t>
            </a:r>
            <a:r>
              <a:rPr lang="nl-NL" sz="1600" dirty="0" err="1"/>
              <a:t>generic</a:t>
            </a:r>
            <a:r>
              <a:rPr lang="nl-NL" sz="1600" dirty="0"/>
              <a:t> </a:t>
            </a:r>
            <a:r>
              <a:rPr lang="nl-NL" sz="1600" dirty="0" err="1"/>
              <a:t>objects</a:t>
            </a:r>
            <a:br>
              <a:rPr lang="nl-NL" sz="1600" dirty="0"/>
            </a:br>
            <a:r>
              <a:rPr lang="nl-NL" sz="1600" dirty="0"/>
              <a:t>in </a:t>
            </a:r>
            <a:r>
              <a:rPr lang="nl-NL" sz="1600" dirty="0" err="1"/>
              <a:t>all</a:t>
            </a:r>
            <a:r>
              <a:rPr lang="nl-NL" sz="1600" dirty="0"/>
              <a:t> </a:t>
            </a:r>
            <a:r>
              <a:rPr lang="nl-NL" sz="1600" dirty="0" err="1"/>
              <a:t>supported</a:t>
            </a:r>
            <a:r>
              <a:rPr lang="nl-NL" sz="1600" dirty="0"/>
              <a:t> </a:t>
            </a:r>
            <a:r>
              <a:rPr lang="nl-NL" sz="1600" dirty="0" err="1"/>
              <a:t>languages</a:t>
            </a:r>
            <a:r>
              <a:rPr lang="nl-NL" sz="1600" dirty="0"/>
              <a:t> </a:t>
            </a:r>
            <a:r>
              <a:rPr lang="nl-NL" sz="1600" dirty="0" err="1"/>
              <a:t>to</a:t>
            </a:r>
            <a:r>
              <a:rPr lang="nl-NL" sz="1600" dirty="0"/>
              <a:t> make</a:t>
            </a:r>
            <a:br>
              <a:rPr lang="nl-NL" sz="1600" dirty="0"/>
            </a:br>
            <a:r>
              <a:rPr lang="nl-NL" sz="1600" dirty="0"/>
              <a:t>Polyglot call-outs, </a:t>
            </a:r>
            <a:r>
              <a:rPr lang="nl-NL" sz="1600" dirty="0" err="1"/>
              <a:t>evaluate</a:t>
            </a:r>
            <a:r>
              <a:rPr lang="nl-NL" sz="1600" dirty="0"/>
              <a:t> </a:t>
            </a:r>
            <a:r>
              <a:rPr lang="nl-NL" sz="1600" dirty="0" err="1"/>
              <a:t>embedded</a:t>
            </a:r>
            <a:br>
              <a:rPr lang="nl-NL" sz="1600" dirty="0"/>
            </a:br>
            <a:r>
              <a:rPr lang="nl-NL" sz="1600" dirty="0" err="1"/>
              <a:t>foreign</a:t>
            </a:r>
            <a:r>
              <a:rPr lang="nl-NL" sz="1600" dirty="0"/>
              <a:t> code </a:t>
            </a:r>
            <a:r>
              <a:rPr lang="nl-NL" sz="1600" dirty="0" err="1"/>
              <a:t>and</a:t>
            </a:r>
            <a:r>
              <a:rPr lang="nl-NL" sz="1600" dirty="0"/>
              <a:t> share data </a:t>
            </a:r>
            <a:r>
              <a:rPr lang="nl-NL" sz="1600" dirty="0" err="1"/>
              <a:t>across</a:t>
            </a:r>
            <a:br>
              <a:rPr lang="nl-NL" sz="1600" dirty="0"/>
            </a:br>
            <a:r>
              <a:rPr lang="nl-NL" sz="1600" dirty="0" err="1"/>
              <a:t>language</a:t>
            </a:r>
            <a:r>
              <a:rPr lang="nl-NL" sz="1600" dirty="0"/>
              <a:t> </a:t>
            </a:r>
            <a:r>
              <a:rPr lang="nl-NL" sz="1600" dirty="0" err="1"/>
              <a:t>contexts</a:t>
            </a:r>
            <a:endParaRPr lang="nl-NL" sz="1600" dirty="0"/>
          </a:p>
          <a:p>
            <a:r>
              <a:rPr lang="nl-NL" sz="1600" dirty="0" err="1"/>
              <a:t>This</a:t>
            </a:r>
            <a:r>
              <a:rPr lang="nl-NL" sz="1600" dirty="0"/>
              <a:t> </a:t>
            </a:r>
            <a:r>
              <a:rPr lang="nl-NL" sz="1600" dirty="0" err="1"/>
              <a:t>enables</a:t>
            </a:r>
            <a:r>
              <a:rPr lang="nl-NL" sz="1600" dirty="0"/>
              <a:t> </a:t>
            </a:r>
            <a:r>
              <a:rPr lang="nl-NL" sz="1600" dirty="0" err="1"/>
              <a:t>interoperability</a:t>
            </a:r>
            <a:endParaRPr lang="en-NL" sz="16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19" name="Group 18">
            <a:extLst>
              <a:ext uri="{FF2B5EF4-FFF2-40B4-BE49-F238E27FC236}">
                <a16:creationId xmlns:a16="http://schemas.microsoft.com/office/drawing/2014/main" id="{B20FA613-8C64-49C9-A47C-029C6F02CF5D}"/>
              </a:ext>
            </a:extLst>
          </p:cNvPr>
          <p:cNvGrpSpPr/>
          <p:nvPr/>
        </p:nvGrpSpPr>
        <p:grpSpPr>
          <a:xfrm>
            <a:off x="5550580" y="2676040"/>
            <a:ext cx="660103" cy="565381"/>
            <a:chOff x="3091460" y="3467373"/>
            <a:chExt cx="1106568" cy="897242"/>
          </a:xfrm>
        </p:grpSpPr>
        <p:sp>
          <p:nvSpPr>
            <p:cNvPr id="14" name="Arrow: Right 13">
              <a:extLst>
                <a:ext uri="{FF2B5EF4-FFF2-40B4-BE49-F238E27FC236}">
                  <a16:creationId xmlns:a16="http://schemas.microsoft.com/office/drawing/2014/main" id="{3B77B444-B5B3-41A6-B29F-469974FB7BAB}"/>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4536893">
            <a:off x="5900469" y="1863451"/>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233D70FC-687E-4C78-93E2-90E05BEB6FE9}"/>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6486521" y="1483197"/>
            <a:ext cx="754141" cy="502761"/>
          </a:xfrm>
          <a:prstGeom prst="rect">
            <a:avLst/>
          </a:prstGeom>
        </p:spPr>
      </p:pic>
      <p:grpSp>
        <p:nvGrpSpPr>
          <p:cNvPr id="42" name="Group 41">
            <a:extLst>
              <a:ext uri="{FF2B5EF4-FFF2-40B4-BE49-F238E27FC236}">
                <a16:creationId xmlns:a16="http://schemas.microsoft.com/office/drawing/2014/main" id="{F93CF6F9-9D6C-41D9-90CF-16800614EAB0}"/>
              </a:ext>
            </a:extLst>
          </p:cNvPr>
          <p:cNvGrpSpPr/>
          <p:nvPr/>
        </p:nvGrpSpPr>
        <p:grpSpPr>
          <a:xfrm rot="16200000">
            <a:off x="6707042" y="1946933"/>
            <a:ext cx="374282" cy="405510"/>
            <a:chOff x="3243860" y="3619773"/>
            <a:chExt cx="1106568" cy="897242"/>
          </a:xfrm>
        </p:grpSpPr>
        <p:sp>
          <p:nvSpPr>
            <p:cNvPr id="46" name="Arrow: Right 45">
              <a:extLst>
                <a:ext uri="{FF2B5EF4-FFF2-40B4-BE49-F238E27FC236}">
                  <a16:creationId xmlns:a16="http://schemas.microsoft.com/office/drawing/2014/main" id="{69D418BC-D736-49CB-97DA-03FB74E10BE4}"/>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Arrow: Right 47">
              <a:extLst>
                <a:ext uri="{FF2B5EF4-FFF2-40B4-BE49-F238E27FC236}">
                  <a16:creationId xmlns:a16="http://schemas.microsoft.com/office/drawing/2014/main" id="{061EA35B-59C1-4590-B7D3-0C9EA719D40B}"/>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59722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4187A-74DB-451A-8DD9-65BAA26305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99793ED-2C82-40E6-8FD9-2DE47498437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D070011F-B9D4-43A8-9E4E-1EBE6C111738}"/>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20482" name="Picture 2" descr="This AI Could Bring Us Computers That Can Write Their Own Software">
            <a:extLst>
              <a:ext uri="{FF2B5EF4-FFF2-40B4-BE49-F238E27FC236}">
                <a16:creationId xmlns:a16="http://schemas.microsoft.com/office/drawing/2014/main" id="{76047759-4410-4BAD-9693-D46A1045D5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CF48E2B-8D8E-4BDA-982F-473FE8606A85}"/>
              </a:ext>
            </a:extLst>
          </p:cNvPr>
          <p:cNvSpPr txBox="1"/>
          <p:nvPr/>
        </p:nvSpPr>
        <p:spPr>
          <a:xfrm>
            <a:off x="3075596" y="1738357"/>
            <a:ext cx="2992807" cy="1477328"/>
          </a:xfrm>
          <a:prstGeom prst="rect">
            <a:avLst/>
          </a:prstGeom>
          <a:noFill/>
        </p:spPr>
        <p:txBody>
          <a:bodyPr wrap="none" lIns="0" tIns="0" rIns="0" bIns="0" rtlCol="0">
            <a:spAutoFit/>
          </a:bodyPr>
          <a:lstStyle/>
          <a:p>
            <a:r>
              <a:rPr lang="en-US" sz="9600" dirty="0">
                <a:solidFill>
                  <a:srgbClr val="FF0000"/>
                </a:solidFill>
                <a:latin typeface="Algerian" panose="020B0604020202020204" pitchFamily="82" charset="0"/>
              </a:rPr>
              <a:t>CODE</a:t>
            </a:r>
          </a:p>
        </p:txBody>
      </p:sp>
    </p:spTree>
    <p:extLst>
      <p:ext uri="{BB962C8B-B14F-4D97-AF65-F5344CB8AC3E}">
        <p14:creationId xmlns:p14="http://schemas.microsoft.com/office/powerpoint/2010/main" val="3504762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1B5-018A-4A4C-984D-4048A0B3E47E}"/>
              </a:ext>
            </a:extLst>
          </p:cNvPr>
          <p:cNvSpPr>
            <a:spLocks noGrp="1"/>
          </p:cNvSpPr>
          <p:nvPr>
            <p:ph type="title"/>
          </p:nvPr>
        </p:nvSpPr>
        <p:spPr/>
        <p:txBody>
          <a:bodyPr/>
          <a:lstStyle/>
          <a:p>
            <a:r>
              <a:rPr lang="en-US" dirty="0"/>
              <a:t>Lifetime of a software application</a:t>
            </a:r>
          </a:p>
        </p:txBody>
      </p:sp>
      <p:sp>
        <p:nvSpPr>
          <p:cNvPr id="4" name="Footer Placeholder 3">
            <a:extLst>
              <a:ext uri="{FF2B5EF4-FFF2-40B4-BE49-F238E27FC236}">
                <a16:creationId xmlns:a16="http://schemas.microsoft.com/office/drawing/2014/main" id="{925669F7-10A2-4283-BBDB-E553812AF672}"/>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10">
            <a:extLst>
              <a:ext uri="{FF2B5EF4-FFF2-40B4-BE49-F238E27FC236}">
                <a16:creationId xmlns:a16="http://schemas.microsoft.com/office/drawing/2014/main" id="{C76E54E8-1D7A-456E-B99A-B1870CFB4C82}"/>
              </a:ext>
            </a:extLst>
          </p:cNvPr>
          <p:cNvPicPr>
            <a:picLocks noChangeAspect="1"/>
          </p:cNvPicPr>
          <p:nvPr/>
        </p:nvPicPr>
        <p:blipFill>
          <a:blip r:embed="rId2"/>
          <a:stretch>
            <a:fillRect/>
          </a:stretch>
        </p:blipFill>
        <p:spPr>
          <a:xfrm>
            <a:off x="555171" y="1080000"/>
            <a:ext cx="8033657" cy="3454635"/>
          </a:xfrm>
          <a:prstGeom prst="rect">
            <a:avLst/>
          </a:prstGeom>
        </p:spPr>
      </p:pic>
      <p:pic>
        <p:nvPicPr>
          <p:cNvPr id="12" name="Picture 2" descr="Gartner MQ 2020">
            <a:extLst>
              <a:ext uri="{FF2B5EF4-FFF2-40B4-BE49-F238E27FC236}">
                <a16:creationId xmlns:a16="http://schemas.microsoft.com/office/drawing/2014/main" id="{6DB0665C-B231-4583-AD59-4CFBE921D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57" y="198568"/>
            <a:ext cx="2343831" cy="536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fectly boiled spaghetti Recipe by Wanjiku Kinaro - Cookpad">
            <a:extLst>
              <a:ext uri="{FF2B5EF4-FFF2-40B4-BE49-F238E27FC236}">
                <a16:creationId xmlns:a16="http://schemas.microsoft.com/office/drawing/2014/main" id="{3327BB0A-C823-48F3-81CF-1AD17950B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011" y="2354580"/>
            <a:ext cx="1421654" cy="7463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break spaghetti into two pieces according to MIT study">
            <a:extLst>
              <a:ext uri="{FF2B5EF4-FFF2-40B4-BE49-F238E27FC236}">
                <a16:creationId xmlns:a16="http://schemas.microsoft.com/office/drawing/2014/main" id="{C523752E-9FF1-4B15-BD8E-0DA073F3D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937"/>
          <a:stretch/>
        </p:blipFill>
        <p:spPr bwMode="auto">
          <a:xfrm>
            <a:off x="768416" y="2354580"/>
            <a:ext cx="1463208" cy="80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r="46633" b="57276"/>
          <a:stretch/>
        </p:blipFill>
        <p:spPr>
          <a:xfrm>
            <a:off x="1261249" y="876012"/>
            <a:ext cx="3993725" cy="1373977"/>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49091"/>
          <a:stretch/>
        </p:blipFill>
        <p:spPr>
          <a:xfrm>
            <a:off x="2814728" y="3786421"/>
            <a:ext cx="6020322" cy="481067"/>
          </a:xfrm>
          <a:prstGeom prst="rect">
            <a:avLst/>
          </a:prstGeom>
        </p:spPr>
      </p:pic>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B7CCB52-5B12-49CC-A564-802DAC16C1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001" y="1940306"/>
            <a:ext cx="226298" cy="22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7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b="33740"/>
          <a:stretch/>
        </p:blipFill>
        <p:spPr>
          <a:xfrm>
            <a:off x="1261249" y="876013"/>
            <a:ext cx="7483488" cy="2130886"/>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From</a:t>
            </a:r>
            <a:r>
              <a:rPr lang="nl-NL" dirty="0"/>
              <a:t> Java </a:t>
            </a:r>
            <a:r>
              <a:rPr lang="nl-NL" dirty="0" err="1"/>
              <a:t>to</a:t>
            </a:r>
            <a:r>
              <a:rPr lang="nl-NL" dirty="0"/>
              <a:t> </a:t>
            </a:r>
            <a:r>
              <a:rPr lang="nl-NL" dirty="0" err="1"/>
              <a:t>JavaScript</a:t>
            </a:r>
            <a:br>
              <a:rPr lang="nl-NL" dirty="0"/>
            </a:br>
            <a:r>
              <a:rPr lang="nl-NL" dirty="0" err="1"/>
              <a:t>Evaluate</a:t>
            </a:r>
            <a:r>
              <a:rPr lang="nl-NL" dirty="0"/>
              <a:t> a </a:t>
            </a:r>
            <a:r>
              <a:rPr lang="nl-NL" dirty="0" err="1"/>
              <a:t>JavaScript</a:t>
            </a:r>
            <a:r>
              <a:rPr lang="nl-NL" dirty="0"/>
              <a:t> </a:t>
            </a:r>
            <a:r>
              <a:rPr lang="nl-NL" dirty="0" err="1"/>
              <a:t>Function</a:t>
            </a:r>
            <a:r>
              <a:rPr lang="nl-NL" dirty="0"/>
              <a:t> – </a:t>
            </a:r>
            <a:r>
              <a:rPr lang="nl-NL" dirty="0" err="1"/>
              <a:t>then</a:t>
            </a:r>
            <a:r>
              <a:rPr lang="nl-NL" dirty="0"/>
              <a:t> call </a:t>
            </a:r>
            <a:r>
              <a:rPr lang="nl-NL" dirty="0" err="1"/>
              <a:t>it</a:t>
            </a:r>
            <a:r>
              <a:rPr lang="nl-NL" dirty="0"/>
              <a:t> as Java </a:t>
            </a:r>
            <a:r>
              <a:rPr lang="nl-NL" dirty="0" err="1"/>
              <a:t>method</a:t>
            </a:r>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32354"/>
          <a:stretch/>
        </p:blipFill>
        <p:spPr>
          <a:xfrm>
            <a:off x="2814728" y="3786421"/>
            <a:ext cx="6020322" cy="639234"/>
          </a:xfrm>
          <a:prstGeom prst="rect">
            <a:avLst/>
          </a:prstGeom>
        </p:spPr>
      </p:pic>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F4C362C6-3D29-487D-B09B-0ECDFA7FC3F3}"/>
              </a:ext>
            </a:extLst>
          </p:cNvPr>
          <p:cNvSpPr/>
          <p:nvPr/>
        </p:nvSpPr>
        <p:spPr>
          <a:xfrm>
            <a:off x="1988191" y="2223083"/>
            <a:ext cx="6756546" cy="748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6F4E2C8-6140-43FA-8930-4AD0F9AC90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001" y="1940306"/>
            <a:ext cx="226298" cy="2262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8146505B-BF90-42D4-8601-B8C0EF13DA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745" y="2329465"/>
            <a:ext cx="226298" cy="22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0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a:blip r:embed="rId3"/>
          <a:stretch>
            <a:fillRect/>
          </a:stretch>
        </p:blipFill>
        <p:spPr>
          <a:xfrm>
            <a:off x="1261249" y="876012"/>
            <a:ext cx="7483488" cy="3215919"/>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From</a:t>
            </a:r>
            <a:r>
              <a:rPr lang="nl-NL" dirty="0"/>
              <a:t> Java </a:t>
            </a:r>
            <a:r>
              <a:rPr lang="nl-NL" dirty="0" err="1"/>
              <a:t>to</a:t>
            </a:r>
            <a:r>
              <a:rPr lang="nl-NL" dirty="0"/>
              <a:t> </a:t>
            </a:r>
            <a:r>
              <a:rPr lang="nl-NL" dirty="0" err="1"/>
              <a:t>JavaScript</a:t>
            </a:r>
            <a:br>
              <a:rPr lang="nl-NL" dirty="0"/>
            </a:br>
            <a:r>
              <a:rPr lang="nl-NL" dirty="0"/>
              <a:t>Handle </a:t>
            </a:r>
            <a:r>
              <a:rPr lang="nl-NL" dirty="0" err="1"/>
              <a:t>exception</a:t>
            </a:r>
            <a:r>
              <a:rPr lang="nl-NL" dirty="0"/>
              <a:t> in Java </a:t>
            </a:r>
            <a:r>
              <a:rPr lang="nl-NL" dirty="0" err="1"/>
              <a:t>thrown</a:t>
            </a:r>
            <a:r>
              <a:rPr lang="nl-NL" dirty="0"/>
              <a:t> in </a:t>
            </a:r>
            <a:r>
              <a:rPr lang="nl-NL" dirty="0" err="1"/>
              <a:t>JavaScript</a:t>
            </a:r>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a:blip r:embed="rId6"/>
          <a:stretch>
            <a:fillRect/>
          </a:stretch>
        </p:blipFill>
        <p:spPr>
          <a:xfrm>
            <a:off x="2814728" y="3786421"/>
            <a:ext cx="6020322" cy="944962"/>
          </a:xfrm>
          <a:prstGeom prst="rect">
            <a:avLst/>
          </a:prstGeom>
        </p:spPr>
      </p:pic>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1" name="Speech Bubble: Rectangle 20">
            <a:extLst>
              <a:ext uri="{FF2B5EF4-FFF2-40B4-BE49-F238E27FC236}">
                <a16:creationId xmlns:a16="http://schemas.microsoft.com/office/drawing/2014/main" id="{B3822392-6418-440E-9517-8126A06AECD8}"/>
              </a:ext>
            </a:extLst>
          </p:cNvPr>
          <p:cNvSpPr/>
          <p:nvPr/>
        </p:nvSpPr>
        <p:spPr>
          <a:xfrm>
            <a:off x="173429" y="3642373"/>
            <a:ext cx="1332177" cy="409522"/>
          </a:xfrm>
          <a:prstGeom prst="wedgeRectCallout">
            <a:avLst>
              <a:gd name="adj1" fmla="val 97789"/>
              <a:gd name="adj2" fmla="val -94696"/>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Handle </a:t>
            </a:r>
            <a:r>
              <a:rPr lang="nl-NL" sz="1100" err="1"/>
              <a:t>Exception</a:t>
            </a:r>
            <a:r>
              <a:rPr lang="nl-NL" sz="1100"/>
              <a:t> </a:t>
            </a:r>
            <a:r>
              <a:rPr lang="nl-NL" sz="1100" err="1"/>
              <a:t>from</a:t>
            </a:r>
            <a:r>
              <a:rPr lang="nl-NL" sz="1100"/>
              <a:t> JS</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C8F5960F-4F2D-40D7-9574-02EEE07F5EC2}"/>
              </a:ext>
            </a:extLst>
          </p:cNvPr>
          <p:cNvSpPr/>
          <p:nvPr/>
        </p:nvSpPr>
        <p:spPr>
          <a:xfrm>
            <a:off x="2575420" y="4397441"/>
            <a:ext cx="239308" cy="321217"/>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0"/>
          </a:p>
        </p:txBody>
      </p:sp>
      <p:sp>
        <p:nvSpPr>
          <p:cNvPr id="5" name="Rectangle 4">
            <a:extLst>
              <a:ext uri="{FF2B5EF4-FFF2-40B4-BE49-F238E27FC236}">
                <a16:creationId xmlns:a16="http://schemas.microsoft.com/office/drawing/2014/main" id="{F4C362C6-3D29-487D-B09B-0ECDFA7FC3F3}"/>
              </a:ext>
            </a:extLst>
          </p:cNvPr>
          <p:cNvSpPr/>
          <p:nvPr/>
        </p:nvSpPr>
        <p:spPr>
          <a:xfrm>
            <a:off x="1980565" y="3048166"/>
            <a:ext cx="6756546" cy="748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314F70C8-B8EF-4F7C-BC8A-01F0E1A53D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001" y="1940306"/>
            <a:ext cx="226298" cy="226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2CE471D6-0125-4372-8C13-36FB9489E9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745" y="2329465"/>
            <a:ext cx="226298" cy="22629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4FA95A6-839C-4738-896F-6335CF4249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4994" y="3255069"/>
            <a:ext cx="226298" cy="22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6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a:t>
            </a:r>
            <a:br>
              <a:rPr lang="nl-NL"/>
            </a:br>
            <a:r>
              <a:rPr lang="nl-NL"/>
              <a:t>(</a:t>
            </a:r>
            <a:r>
              <a:rPr lang="nl-NL" err="1"/>
              <a:t>aided</a:t>
            </a:r>
            <a:r>
              <a:rPr lang="nl-NL"/>
              <a:t> </a:t>
            </a:r>
            <a:r>
              <a:rPr lang="nl-NL" err="1"/>
              <a:t>by</a:t>
            </a:r>
            <a:r>
              <a:rPr lang="nl-NL"/>
              <a:t> </a:t>
            </a:r>
            <a:r>
              <a:rPr lang="nl-NL" err="1"/>
              <a:t>JavaScript</a:t>
            </a:r>
            <a:r>
              <a:rPr lang="nl-NL"/>
              <a:t> </a:t>
            </a:r>
            <a:r>
              <a:rPr lang="nl-NL" err="1"/>
              <a:t>interaction</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Developing a Java application</a:t>
            </a:r>
          </a:p>
          <a:p>
            <a:endParaRPr lang="en-US" dirty="0"/>
          </a:p>
          <a:p>
            <a:endParaRPr lang="en-US" dirty="0"/>
          </a:p>
          <a:p>
            <a:r>
              <a:rPr lang="en-US" dirty="0"/>
              <a:t>Need to perform validations on input data</a:t>
            </a:r>
          </a:p>
          <a:p>
            <a:pPr lvl="1"/>
            <a:r>
              <a:rPr lang="en-US" dirty="0"/>
              <a:t>Postal Code (various countries), Mobile Phone Numbers (many countries), Email Address, Credit Card Number etc.</a:t>
            </a:r>
            <a:br>
              <a:rPr lang="en-US" dirty="0"/>
            </a:br>
            <a:endParaRPr lang="en-US" dirty="0"/>
          </a:p>
          <a:p>
            <a:r>
              <a:rPr lang="en-US" dirty="0"/>
              <a:t>NPM Module </a:t>
            </a:r>
            <a:r>
              <a:rPr lang="en-US" i="1" dirty="0">
                <a:hlinkClick r:id="rId3"/>
              </a:rPr>
              <a:t>Validator</a:t>
            </a:r>
            <a:r>
              <a:rPr lang="en-US" dirty="0"/>
              <a:t> offers</a:t>
            </a:r>
            <a:br>
              <a:rPr lang="en-US" dirty="0"/>
            </a:br>
            <a:r>
              <a:rPr lang="en-US" dirty="0"/>
              <a:t>most of these OOTB</a:t>
            </a:r>
            <a:br>
              <a:rPr lang="en-US" dirty="0"/>
            </a:br>
            <a:endParaRPr lang="en-US" dirty="0"/>
          </a:p>
          <a:p>
            <a:r>
              <a:rPr lang="en-US" dirty="0"/>
              <a:t>But… it is written in JavaScript</a:t>
            </a:r>
          </a:p>
          <a:p>
            <a:pPr lvl="1"/>
            <a:r>
              <a:rPr lang="en-US" dirty="0"/>
              <a:t>How does that help me?</a:t>
            </a:r>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015" y="2957266"/>
            <a:ext cx="1238051" cy="483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984" y="3729232"/>
            <a:ext cx="822106" cy="82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p>
          <a:p>
            <a:r>
              <a:rPr lang="en-US"/>
              <a:t>In Pseudo Code:</a:t>
            </a:r>
          </a:p>
          <a:p>
            <a:br>
              <a:rPr lang="en-US"/>
            </a:br>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212" y="83725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EB0F09-885C-431C-8761-04D0DADE79DA}"/>
              </a:ext>
            </a:extLst>
          </p:cNvPr>
          <p:cNvPicPr>
            <a:picLocks noChangeAspect="1"/>
          </p:cNvPicPr>
          <p:nvPr/>
        </p:nvPicPr>
        <p:blipFill>
          <a:blip r:embed="rId4"/>
          <a:stretch>
            <a:fillRect/>
          </a:stretch>
        </p:blipFill>
        <p:spPr>
          <a:xfrm>
            <a:off x="1091756" y="2950914"/>
            <a:ext cx="8567260" cy="981225"/>
          </a:xfrm>
          <a:prstGeom prst="rect">
            <a:avLst/>
          </a:prstGeom>
        </p:spPr>
      </p:pic>
      <p:sp>
        <p:nvSpPr>
          <p:cNvPr id="12" name="Rectangle 11">
            <a:extLst>
              <a:ext uri="{FF2B5EF4-FFF2-40B4-BE49-F238E27FC236}">
                <a16:creationId xmlns:a16="http://schemas.microsoft.com/office/drawing/2014/main" id="{9C424BFC-55AB-4BDF-AFE9-E5163AD821C1}"/>
              </a:ext>
            </a:extLst>
          </p:cNvPr>
          <p:cNvSpPr/>
          <p:nvPr/>
        </p:nvSpPr>
        <p:spPr>
          <a:xfrm>
            <a:off x="4895193" y="3145221"/>
            <a:ext cx="1694793"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609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Validator.js – a community package </a:t>
            </a:r>
            <a:r>
              <a:rPr lang="nl-NL" dirty="0" err="1"/>
              <a:t>with</a:t>
            </a:r>
            <a:r>
              <a:rPr lang="nl-NL" dirty="0"/>
              <a:t> </a:t>
            </a:r>
            <a:r>
              <a:rPr lang="nl-NL" dirty="0" err="1"/>
              <a:t>dozens</a:t>
            </a:r>
            <a:r>
              <a:rPr lang="nl-NL" dirty="0"/>
              <a:t> of </a:t>
            </a:r>
            <a:r>
              <a:rPr lang="nl-NL" dirty="0" err="1"/>
              <a:t>predefined</a:t>
            </a:r>
            <a:r>
              <a:rPr lang="nl-NL" dirty="0"/>
              <a:t> </a:t>
            </a:r>
            <a:r>
              <a:rPr lang="nl-NL" dirty="0" err="1"/>
              <a:t>validations</a:t>
            </a:r>
            <a:r>
              <a:rPr lang="nl-NL" dirty="0"/>
              <a:t> … in </a:t>
            </a:r>
            <a:r>
              <a:rPr lang="nl-NL" dirty="0" err="1"/>
              <a:t>JavaScript</a:t>
            </a:r>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1EAF468-3810-485C-BD0F-187A488FD68E}"/>
              </a:ext>
            </a:extLst>
          </p:cNvPr>
          <p:cNvPicPr>
            <a:picLocks noChangeAspect="1"/>
          </p:cNvPicPr>
          <p:nvPr/>
        </p:nvPicPr>
        <p:blipFill>
          <a:blip r:embed="rId5"/>
          <a:stretch>
            <a:fillRect/>
          </a:stretch>
        </p:blipFill>
        <p:spPr>
          <a:xfrm>
            <a:off x="1202800" y="1010468"/>
            <a:ext cx="5795137" cy="3566948"/>
          </a:xfrm>
          <a:prstGeom prst="rect">
            <a:avLst/>
          </a:prstGeom>
          <a:ln>
            <a:noFill/>
          </a:ln>
          <a:effectLst>
            <a:outerShdw blurRad="292100" dist="139700" dir="2700000" algn="tl" rotWithShape="0">
              <a:srgbClr val="333333">
                <a:alpha val="65000"/>
              </a:srgbClr>
            </a:outerShdw>
          </a:effectLst>
        </p:spPr>
      </p:pic>
      <p:pic>
        <p:nvPicPr>
          <p:cNvPr id="18" name="Snagit_SNG852">
            <a:extLst>
              <a:ext uri="{FF2B5EF4-FFF2-40B4-BE49-F238E27FC236}">
                <a16:creationId xmlns:a16="http://schemas.microsoft.com/office/drawing/2014/main" id="{3845883A-CA4F-46CB-9CC1-D5225B902195}"/>
              </a:ext>
            </a:extLst>
          </p:cNvPr>
          <p:cNvPicPr>
            <a:picLocks noGrp="1" noChangeAspect="1"/>
          </p:cNvPicPr>
          <p:nvPr>
            <p:ph idx="1"/>
          </p:nvPr>
        </p:nvPicPr>
        <p:blipFill>
          <a:blip r:embed="rId6"/>
          <a:stretch>
            <a:fillRect/>
          </a:stretch>
        </p:blipFill>
        <p:spPr>
          <a:xfrm>
            <a:off x="720725" y="2286622"/>
            <a:ext cx="6623050" cy="107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8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6C788-2A5B-47C1-A9C7-3CD44AA72A48}"/>
              </a:ext>
            </a:extLst>
          </p:cNvPr>
          <p:cNvPicPr>
            <a:picLocks noChangeAspect="1"/>
          </p:cNvPicPr>
          <p:nvPr/>
        </p:nvPicPr>
        <p:blipFill>
          <a:blip r:embed="rId3"/>
          <a:stretch>
            <a:fillRect/>
          </a:stretch>
        </p:blipFill>
        <p:spPr>
          <a:xfrm>
            <a:off x="1377756" y="872435"/>
            <a:ext cx="5157051" cy="36582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JavaScript</a:t>
            </a:r>
            <a:r>
              <a:rPr lang="nl-NL"/>
              <a:t> </a:t>
            </a:r>
            <a:r>
              <a:rPr lang="nl-NL" err="1"/>
              <a:t>Validator</a:t>
            </a:r>
            <a:r>
              <a:rPr lang="nl-NL"/>
              <a:t> Module is compatible </a:t>
            </a:r>
            <a:r>
              <a:rPr lang="nl-NL" err="1"/>
              <a:t>with</a:t>
            </a:r>
            <a:r>
              <a:rPr lang="nl-NL"/>
              <a:t> </a:t>
            </a:r>
            <a:r>
              <a:rPr lang="nl-NL" err="1"/>
              <a:t>GraalJS</a:t>
            </a:r>
            <a:endParaRPr lang="en-NL"/>
          </a:p>
        </p:txBody>
      </p:sp>
      <p:sp>
        <p:nvSpPr>
          <p:cNvPr id="5" name="Content Placeholder 4">
            <a:extLst>
              <a:ext uri="{FF2B5EF4-FFF2-40B4-BE49-F238E27FC236}">
                <a16:creationId xmlns:a16="http://schemas.microsoft.com/office/drawing/2014/main" id="{0FA7CE48-3F00-481B-BE84-4CC8493CD94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953FD4E-8576-4297-A3E0-6B8C38882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6818" y="2749012"/>
            <a:ext cx="2169374" cy="97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2472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Embrace </a:t>
            </a:r>
            <a:r>
              <a:rPr lang="en-US" dirty="0" err="1"/>
              <a:t>GraalVM</a:t>
            </a:r>
            <a:r>
              <a:rPr lang="en-US" dirty="0"/>
              <a:t> as the Java runtime</a:t>
            </a:r>
          </a:p>
          <a:p>
            <a:endParaRPr lang="en-US" dirty="0"/>
          </a:p>
          <a:p>
            <a:r>
              <a:rPr lang="en-US" dirty="0"/>
              <a:t>Install </a:t>
            </a:r>
            <a:r>
              <a:rPr lang="en-US" dirty="0" err="1"/>
              <a:t>npm</a:t>
            </a:r>
            <a:r>
              <a:rPr lang="en-US" dirty="0"/>
              <a:t> module </a:t>
            </a:r>
            <a:r>
              <a:rPr lang="en-US" i="1" dirty="0"/>
              <a:t>validator</a:t>
            </a:r>
            <a:br>
              <a:rPr lang="en-US" i="1" dirty="0"/>
            </a:br>
            <a:endParaRPr lang="en-US" i="1" dirty="0"/>
          </a:p>
          <a:p>
            <a:r>
              <a:rPr lang="en-US" dirty="0"/>
              <a:t>Install and use webpack </a:t>
            </a:r>
            <a:br>
              <a:rPr lang="en-US" dirty="0"/>
            </a:br>
            <a:r>
              <a:rPr lang="en-US" dirty="0"/>
              <a:t>to create a single bundle for module </a:t>
            </a:r>
            <a:r>
              <a:rPr lang="en-US" i="1" dirty="0"/>
              <a:t>validator</a:t>
            </a:r>
          </a:p>
          <a:p>
            <a:endParaRPr lang="en-US" i="1" dirty="0"/>
          </a:p>
          <a:p>
            <a:r>
              <a:rPr lang="en-US" dirty="0"/>
              <a:t>Extend Java application</a:t>
            </a:r>
          </a:p>
          <a:p>
            <a:pPr lvl="1"/>
            <a:r>
              <a:rPr lang="en-US" dirty="0"/>
              <a:t>Import </a:t>
            </a:r>
            <a:r>
              <a:rPr lang="en-US" dirty="0" err="1"/>
              <a:t>GraalVM</a:t>
            </a:r>
            <a:r>
              <a:rPr lang="en-US" dirty="0"/>
              <a:t> Polyglot package </a:t>
            </a:r>
          </a:p>
          <a:p>
            <a:pPr lvl="1"/>
            <a:r>
              <a:rPr lang="en-US" dirty="0"/>
              <a:t>Create JavaScript Context</a:t>
            </a:r>
          </a:p>
          <a:p>
            <a:pPr lvl="1"/>
            <a:r>
              <a:rPr lang="en-US" dirty="0"/>
              <a:t>Load validator_bundled.js into context</a:t>
            </a:r>
          </a:p>
          <a:p>
            <a:pPr lvl="1"/>
            <a:r>
              <a:rPr lang="en-US" dirty="0"/>
              <a:t>Get desired JS functions from bindings map</a:t>
            </a:r>
          </a:p>
          <a:p>
            <a:pPr lvl="1"/>
            <a:r>
              <a:rPr lang="en-US" b="1" i="1" dirty="0"/>
              <a:t>Execute required JS functions </a:t>
            </a:r>
          </a:p>
          <a:p>
            <a:pPr marL="360000" lvl="2" indent="0">
              <a:buNone/>
            </a:pPr>
            <a:r>
              <a:rPr lang="en-US" b="1" i="1" dirty="0"/>
              <a:t>as if they were Java methods</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222" y="1557520"/>
            <a:ext cx="696439" cy="27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56EE31-A32F-4E09-AA97-CAF5CA51845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415446" y="2045666"/>
            <a:ext cx="942117" cy="942117"/>
          </a:xfrm>
          <a:prstGeom prst="rect">
            <a:avLst/>
          </a:prstGeom>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0721" y="679966"/>
            <a:ext cx="2169374" cy="9737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2800" y="33835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116" y="3436796"/>
            <a:ext cx="761768" cy="7617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701550" y="3627442"/>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7989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9" name="Picture 8">
            <a:extLst>
              <a:ext uri="{FF2B5EF4-FFF2-40B4-BE49-F238E27FC236}">
                <a16:creationId xmlns:a16="http://schemas.microsoft.com/office/drawing/2014/main" id="{EF4A257A-78D5-4E32-8A89-2B149EB680BB}"/>
              </a:ext>
            </a:extLst>
          </p:cNvPr>
          <p:cNvPicPr>
            <a:picLocks noChangeAspect="1"/>
          </p:cNvPicPr>
          <p:nvPr/>
        </p:nvPicPr>
        <p:blipFill>
          <a:blip r:embed="rId3"/>
          <a:stretch>
            <a:fillRect/>
          </a:stretch>
        </p:blipFill>
        <p:spPr>
          <a:xfrm>
            <a:off x="399577" y="1526654"/>
            <a:ext cx="8344845" cy="2158150"/>
          </a:xfrm>
          <a:prstGeom prst="rect">
            <a:avLst/>
          </a:prstGeom>
        </p:spPr>
      </p:pic>
      <p:sp>
        <p:nvSpPr>
          <p:cNvPr id="19" name="Rectangle 18">
            <a:extLst>
              <a:ext uri="{FF2B5EF4-FFF2-40B4-BE49-F238E27FC236}">
                <a16:creationId xmlns:a16="http://schemas.microsoft.com/office/drawing/2014/main" id="{BE57FD51-EBDE-4714-9E92-3CAB9375B5EE}"/>
              </a:ext>
            </a:extLst>
          </p:cNvPr>
          <p:cNvSpPr/>
          <p:nvPr/>
        </p:nvSpPr>
        <p:spPr>
          <a:xfrm>
            <a:off x="1066901" y="2206426"/>
            <a:ext cx="7749928" cy="889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353A6F5E-6CE2-454D-8246-3E031EA909F9}"/>
              </a:ext>
            </a:extLst>
          </p:cNvPr>
          <p:cNvPicPr>
            <a:picLocks noChangeAspect="1"/>
          </p:cNvPicPr>
          <p:nvPr/>
        </p:nvPicPr>
        <p:blipFill rotWithShape="1">
          <a:blip r:embed="rId4"/>
          <a:srcRect r="16439"/>
          <a:stretch/>
        </p:blipFill>
        <p:spPr>
          <a:xfrm>
            <a:off x="123725" y="3756885"/>
            <a:ext cx="7640792" cy="782727"/>
          </a:xfrm>
          <a:prstGeom prst="rect">
            <a:avLst/>
          </a:prstGeom>
          <a:ln>
            <a:noFill/>
          </a:ln>
          <a:effectLst>
            <a:outerShdw blurRad="292100" dist="139700" dir="2700000" algn="tl" rotWithShape="0">
              <a:srgbClr val="333333">
                <a:alpha val="65000"/>
              </a:srgbClr>
            </a:outerShdw>
          </a:effectLst>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105" y="809876"/>
            <a:ext cx="1559265" cy="683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6441" y="1265766"/>
            <a:ext cx="1428750" cy="781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0757" y="1319052"/>
            <a:ext cx="761768" cy="744332"/>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835191" y="1509698"/>
            <a:ext cx="1015094" cy="43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descr="https://s14-eu5.startpage.com/wikioimage/4933aca61243a1fca8c819df801bee07.png">
            <a:extLst>
              <a:ext uri="{FF2B5EF4-FFF2-40B4-BE49-F238E27FC236}">
                <a16:creationId xmlns:a16="http://schemas.microsoft.com/office/drawing/2014/main" id="{E03299C3-B229-43CA-8482-91A8F26AF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2331" y="1182930"/>
            <a:ext cx="696439" cy="26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798585" y="3314486"/>
            <a:ext cx="680009" cy="577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dirty="0" err="1"/>
              <a:t>from</a:t>
            </a:r>
            <a:r>
              <a:rPr lang="nl-NL" dirty="0"/>
              <a:t> </a:t>
            </a:r>
            <a:r>
              <a:rPr lang="nl-NL" dirty="0" err="1"/>
              <a:t>JavaScript</a:t>
            </a:r>
            <a:r>
              <a:rPr lang="nl-NL" dirty="0"/>
              <a:t> </a:t>
            </a:r>
            <a:r>
              <a:rPr lang="nl-NL" dirty="0" err="1"/>
              <a:t>to</a:t>
            </a:r>
            <a:r>
              <a:rPr lang="nl-NL" dirty="0"/>
              <a:t> </a:t>
            </a:r>
            <a:r>
              <a:rPr lang="nl-NL" dirty="0" err="1"/>
              <a:t>other</a:t>
            </a:r>
            <a:r>
              <a:rPr lang="nl-NL" dirty="0"/>
              <a:t> Graal </a:t>
            </a:r>
            <a:r>
              <a:rPr lang="nl-NL" dirty="0" err="1"/>
              <a:t>Truffle</a:t>
            </a:r>
            <a:r>
              <a:rPr lang="nl-NL" dirty="0"/>
              <a:t> </a:t>
            </a:r>
            <a:r>
              <a:rPr lang="nl-NL" dirty="0" err="1"/>
              <a:t>Languages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err="1"/>
              <a:t>Polyglot.eval</a:t>
            </a:r>
            <a:r>
              <a:rPr lang="en-US"/>
              <a:t> can execute any language snippet</a:t>
            </a:r>
          </a:p>
          <a:p>
            <a:pPr lvl="1"/>
            <a:r>
              <a:rPr lang="en-US"/>
              <a:t>It returns data objects (to read/write) or functions (that can be executed)</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sp>
        <p:nvSpPr>
          <p:cNvPr id="13" name="Rectangle: Rounded Corners 12">
            <a:extLst>
              <a:ext uri="{FF2B5EF4-FFF2-40B4-BE49-F238E27FC236}">
                <a16:creationId xmlns:a16="http://schemas.microsoft.com/office/drawing/2014/main" id="{E304F342-5560-4B22-B950-FEEDD1B857BC}"/>
              </a:ext>
            </a:extLst>
          </p:cNvPr>
          <p:cNvSpPr/>
          <p:nvPr/>
        </p:nvSpPr>
        <p:spPr>
          <a:xfrm>
            <a:off x="6573634" y="2184001"/>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424" y="1533306"/>
            <a:ext cx="680009" cy="4728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141363E-4AC2-48F9-B80C-B18E9906F20B}"/>
              </a:ext>
            </a:extLst>
          </p:cNvPr>
          <p:cNvSpPr/>
          <p:nvPr/>
        </p:nvSpPr>
        <p:spPr>
          <a:xfrm rot="19085079">
            <a:off x="7409495" y="1968965"/>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049" y="2638408"/>
            <a:ext cx="1537091" cy="5191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CE63A00-3BA3-4B84-B79F-5E5CD0ECB5E5}"/>
              </a:ext>
            </a:extLst>
          </p:cNvPr>
          <p:cNvGrpSpPr/>
          <p:nvPr/>
        </p:nvGrpSpPr>
        <p:grpSpPr>
          <a:xfrm>
            <a:off x="6004924" y="2461949"/>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Arrow: Right 17">
            <a:extLst>
              <a:ext uri="{FF2B5EF4-FFF2-40B4-BE49-F238E27FC236}">
                <a16:creationId xmlns:a16="http://schemas.microsoft.com/office/drawing/2014/main" id="{ABA5C109-A883-4057-8BE6-98D6F927B87D}"/>
              </a:ext>
            </a:extLst>
          </p:cNvPr>
          <p:cNvSpPr/>
          <p:nvPr/>
        </p:nvSpPr>
        <p:spPr>
          <a:xfrm rot="10800000" flipH="1">
            <a:off x="7354947" y="2692959"/>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BF08832E-A6C1-4ADD-AFD4-1B3142199C2C}"/>
              </a:ext>
            </a:extLst>
          </p:cNvPr>
          <p:cNvSpPr/>
          <p:nvPr/>
        </p:nvSpPr>
        <p:spPr>
          <a:xfrm rot="2466072">
            <a:off x="7328745" y="3174642"/>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Snagit_SNG863">
            <a:extLst>
              <a:ext uri="{FF2B5EF4-FFF2-40B4-BE49-F238E27FC236}">
                <a16:creationId xmlns:a16="http://schemas.microsoft.com/office/drawing/2014/main" id="{ADC2CDD4-53D7-4EC9-8B81-D7C2D046A037}"/>
              </a:ext>
            </a:extLst>
          </p:cNvPr>
          <p:cNvPicPr>
            <a:picLocks noChangeAspect="1"/>
          </p:cNvPicPr>
          <p:nvPr/>
        </p:nvPicPr>
        <p:blipFill rotWithShape="1">
          <a:blip r:embed="rId5"/>
          <a:srcRect b="68992"/>
          <a:stretch/>
        </p:blipFill>
        <p:spPr>
          <a:xfrm>
            <a:off x="169505" y="1507300"/>
            <a:ext cx="5006774" cy="954649"/>
          </a:xfrm>
          <a:prstGeom prst="rect">
            <a:avLst/>
          </a:prstGeom>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276" y="2229033"/>
            <a:ext cx="974040" cy="974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17808A5-0E5E-4F78-BDD8-4E12FB1776A9}"/>
              </a:ext>
            </a:extLst>
          </p:cNvPr>
          <p:cNvPicPr>
            <a:picLocks noChangeAspect="1"/>
          </p:cNvPicPr>
          <p:nvPr/>
        </p:nvPicPr>
        <p:blipFill rotWithShape="1">
          <a:blip r:embed="rId7"/>
          <a:srcRect b="51295"/>
          <a:stretch/>
        </p:blipFill>
        <p:spPr>
          <a:xfrm>
            <a:off x="4013084" y="3971079"/>
            <a:ext cx="4032241" cy="411919"/>
          </a:xfrm>
          <a:prstGeom prst="rect">
            <a:avLst/>
          </a:prstGeom>
          <a:ln>
            <a:noFill/>
          </a:ln>
          <a:effectLst>
            <a:outerShdw blurRad="292100" dist="139700" dir="2700000" algn="tl" rotWithShape="0">
              <a:srgbClr val="333333">
                <a:alpha val="65000"/>
              </a:srgbClr>
            </a:outerShdw>
          </a:effectLst>
        </p:spPr>
      </p:pic>
      <p:pic>
        <p:nvPicPr>
          <p:cNvPr id="48"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CC5E173E-F499-499E-8F1D-B95D83F0A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65" y="1832920"/>
            <a:ext cx="249176" cy="1732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82F304C9-4938-41BE-AB71-250AD719E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25371" y="1533306"/>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9396ACD-716F-4428-86FA-5C52C884EC7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389" y="1660015"/>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2B6F2E-5B96-4506-8018-153F57EF0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9" y="1132513"/>
            <a:ext cx="409181" cy="40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87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88E7-40A2-476B-84DA-4FABD0DDD831}"/>
              </a:ext>
            </a:extLst>
          </p:cNvPr>
          <p:cNvSpPr>
            <a:spLocks noGrp="1"/>
          </p:cNvSpPr>
          <p:nvPr>
            <p:ph type="title"/>
          </p:nvPr>
        </p:nvSpPr>
        <p:spPr/>
        <p:txBody>
          <a:bodyPr/>
          <a:lstStyle/>
          <a:p>
            <a:r>
              <a:rPr lang="en-US" dirty="0"/>
              <a:t>A wonderful piece of machine</a:t>
            </a:r>
          </a:p>
        </p:txBody>
      </p:sp>
      <p:sp>
        <p:nvSpPr>
          <p:cNvPr id="4" name="Footer Placeholder 3">
            <a:extLst>
              <a:ext uri="{FF2B5EF4-FFF2-40B4-BE49-F238E27FC236}">
                <a16:creationId xmlns:a16="http://schemas.microsoft.com/office/drawing/2014/main" id="{2CAD1D69-3720-4B30-A906-24FF333008CD}"/>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4100" name="Picture 4" descr="List All Loaded Classes in the Java JVM Using Nashorn JavaScript - Capture  Club">
            <a:extLst>
              <a:ext uri="{FF2B5EF4-FFF2-40B4-BE49-F238E27FC236}">
                <a16:creationId xmlns:a16="http://schemas.microsoft.com/office/drawing/2014/main" id="{2387DDB2-BD62-4D5A-99F9-09D3370162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746" y="1264792"/>
            <a:ext cx="5248373" cy="296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859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719998" y="288000"/>
            <a:ext cx="6913983" cy="504000"/>
          </a:xfrm>
        </p:spPr>
        <p:txBody>
          <a:bodyPr/>
          <a:lstStyle/>
          <a:p>
            <a:r>
              <a:rPr lang="nl-NL" dirty="0"/>
              <a:t>Polyglot </a:t>
            </a:r>
            <a:r>
              <a:rPr lang="nl-NL" dirty="0" err="1"/>
              <a:t>from</a:t>
            </a:r>
            <a:r>
              <a:rPr lang="nl-NL" dirty="0"/>
              <a:t> non-JVM </a:t>
            </a:r>
            <a:r>
              <a:rPr lang="nl-NL" dirty="0" err="1"/>
              <a:t>languages</a:t>
            </a:r>
            <a:br>
              <a:rPr lang="nl-NL" dirty="0"/>
            </a:br>
            <a:r>
              <a:rPr lang="nl-NL" dirty="0"/>
              <a:t>Dutch National </a:t>
            </a:r>
            <a:r>
              <a:rPr lang="nl-NL" dirty="0" err="1"/>
              <a:t>Police</a:t>
            </a:r>
            <a:r>
              <a:rPr lang="nl-NL" dirty="0"/>
              <a:t> Case: Scala </a:t>
            </a:r>
            <a:r>
              <a:rPr lang="nl-NL" dirty="0">
                <a:sym typeface="Wingdings" panose="05000000000000000000" pitchFamily="2" charset="2"/>
              </a:rPr>
              <a:t> (</a:t>
            </a:r>
            <a:r>
              <a:rPr lang="nl-NL" dirty="0" err="1">
                <a:sym typeface="Wingdings" panose="05000000000000000000" pitchFamily="2" charset="2"/>
              </a:rPr>
              <a:t>Fast</a:t>
            </a:r>
            <a:r>
              <a:rPr lang="nl-NL" dirty="0">
                <a:sym typeface="Wingdings" panose="05000000000000000000" pitchFamily="2" charset="2"/>
              </a:rPr>
              <a:t>)R on </a:t>
            </a:r>
            <a:r>
              <a:rPr lang="nl-NL" dirty="0" err="1">
                <a:sym typeface="Wingdings" panose="05000000000000000000" pitchFamily="2" charset="2"/>
              </a:rPr>
              <a:t>GraalVM</a:t>
            </a:r>
            <a:endParaRPr lang="en-NL" dirty="0"/>
          </a:p>
        </p:txBody>
      </p:sp>
      <p:sp>
        <p:nvSpPr>
          <p:cNvPr id="9" name="Content Placeholder 8">
            <a:extLst>
              <a:ext uri="{FF2B5EF4-FFF2-40B4-BE49-F238E27FC236}">
                <a16:creationId xmlns:a16="http://schemas.microsoft.com/office/drawing/2014/main" id="{5B24A080-9B81-401D-AD56-9275AD69B13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26"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7D7285C-48D5-48E8-A05E-1B6701C2C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520" y="850148"/>
            <a:ext cx="1974074" cy="1313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C1C7AFE-74F4-4E66-A1BE-C5872EADD968}"/>
              </a:ext>
            </a:extLst>
          </p:cNvPr>
          <p:cNvGrpSpPr/>
          <p:nvPr/>
        </p:nvGrpSpPr>
        <p:grpSpPr>
          <a:xfrm>
            <a:off x="468379" y="1506976"/>
            <a:ext cx="6560141" cy="2347464"/>
            <a:chOff x="2323800" y="2733980"/>
            <a:chExt cx="5225584" cy="1819789"/>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 t="13153" r="7230" b="33134"/>
            <a:stretch/>
          </p:blipFill>
          <p:spPr bwMode="auto">
            <a:xfrm>
              <a:off x="6198815" y="273398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E304F342-5560-4B22-B950-FEEDD1B857BC}"/>
                </a:ext>
              </a:extLst>
            </p:cNvPr>
            <p:cNvSpPr/>
            <p:nvPr/>
          </p:nvSpPr>
          <p:spPr>
            <a:xfrm>
              <a:off x="4603136" y="275263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26" name="Group 25">
              <a:extLst>
                <a:ext uri="{FF2B5EF4-FFF2-40B4-BE49-F238E27FC236}">
                  <a16:creationId xmlns:a16="http://schemas.microsoft.com/office/drawing/2014/main" id="{9CE63A00-3BA3-4B84-B79F-5E5CD0ECB5E5}"/>
                </a:ext>
              </a:extLst>
            </p:cNvPr>
            <p:cNvGrpSpPr/>
            <p:nvPr/>
          </p:nvGrpSpPr>
          <p:grpSpPr>
            <a:xfrm>
              <a:off x="4038806" y="2985717"/>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557" y="2876647"/>
              <a:ext cx="1572480" cy="64430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a:off x="5559507" y="2976902"/>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30" name="Picture 6" descr="https://s14-eu5.startpage.com/cgi-bin/serveimage?url=https%3A%2F%2Fencrypted-tbn0.gstatic.com%2Fimages%3Fq%3Dtbn%3AANd9GcSjwrYVD2emLK4yhzrzJTCohG1YbVQbhF1eOyjzJW0P4u6erl2D%26s&amp;sp=b577b5ba3d4b0defa1d7546f7c863588&amp;anticache=721007">
              <a:extLst>
                <a:ext uri="{FF2B5EF4-FFF2-40B4-BE49-F238E27FC236}">
                  <a16:creationId xmlns:a16="http://schemas.microsoft.com/office/drawing/2014/main" id="{2DB93EBC-43DF-416D-8F9B-8B49DB234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482" y="3622550"/>
              <a:ext cx="1646902" cy="9222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14-eu5.startpage.com/cgi-bin/serveimage?url=https%3A%2F%2Fencrypted-tbn0.gstatic.com%2Fimages%3Fq%3Dtbn%3AANd9GcTvtvcfe8ywbswHW7MnBgXvpTkNo6CcNhxXbGRQ-9vFH2dyLZeTeA%26s&amp;sp=490d46369a20daf1f08402d16e29a44f&amp;anticache=603254">
              <a:extLst>
                <a:ext uri="{FF2B5EF4-FFF2-40B4-BE49-F238E27FC236}">
                  <a16:creationId xmlns:a16="http://schemas.microsoft.com/office/drawing/2014/main" id="{38DAF605-7075-41A4-B91E-2F4480DDE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800" y="3581165"/>
              <a:ext cx="1715005" cy="972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71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MS UI Gothic" panose="020B0600070205080204" pitchFamily="34" charset="-128"/>
              </a:rPr>
              <a:t>Conclusion</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DOAG 2020 | How and why GraalVM is quickly becoming relevant for you</a:t>
            </a:r>
            <a:endParaRPr lang="nl-NL"/>
          </a:p>
        </p:txBody>
      </p:sp>
      <p:sp>
        <p:nvSpPr>
          <p:cNvPr id="7" name="Picture Placeholder 6">
            <a:extLst>
              <a:ext uri="{FF2B5EF4-FFF2-40B4-BE49-F238E27FC236}">
                <a16:creationId xmlns:a16="http://schemas.microsoft.com/office/drawing/2014/main" id="{65286BC4-E43A-44FD-B12C-ECD6F34EBC32}"/>
              </a:ext>
            </a:extLst>
          </p:cNvPr>
          <p:cNvSpPr>
            <a:spLocks noGrp="1"/>
          </p:cNvSpPr>
          <p:nvPr>
            <p:ph type="pic" idx="1"/>
          </p:nvPr>
        </p:nvSpPr>
        <p:spPr/>
      </p:sp>
      <p:pic>
        <p:nvPicPr>
          <p:cNvPr id="5" name="Picture 4">
            <a:extLst>
              <a:ext uri="{FF2B5EF4-FFF2-40B4-BE49-F238E27FC236}">
                <a16:creationId xmlns:a16="http://schemas.microsoft.com/office/drawing/2014/main" id="{9AA5D6F4-ADF8-4E19-81FE-CC790DF3705A}"/>
              </a:ext>
            </a:extLst>
          </p:cNvPr>
          <p:cNvPicPr>
            <a:picLocks noChangeAspect="1"/>
          </p:cNvPicPr>
          <p:nvPr/>
        </p:nvPicPr>
        <p:blipFill>
          <a:blip r:embed="rId2"/>
          <a:stretch>
            <a:fillRect/>
          </a:stretch>
        </p:blipFill>
        <p:spPr>
          <a:xfrm>
            <a:off x="6936603" y="3685112"/>
            <a:ext cx="1462793" cy="333851"/>
          </a:xfrm>
          <a:prstGeom prst="rect">
            <a:avLst/>
          </a:prstGeom>
        </p:spPr>
      </p:pic>
      <p:pic>
        <p:nvPicPr>
          <p:cNvPr id="2" name="Picture 1">
            <a:extLst>
              <a:ext uri="{FF2B5EF4-FFF2-40B4-BE49-F238E27FC236}">
                <a16:creationId xmlns:a16="http://schemas.microsoft.com/office/drawing/2014/main" id="{DB17A230-90D9-45D4-A69E-148D72DFF1F7}"/>
              </a:ext>
            </a:extLst>
          </p:cNvPr>
          <p:cNvPicPr>
            <a:picLocks noChangeAspect="1"/>
          </p:cNvPicPr>
          <p:nvPr/>
        </p:nvPicPr>
        <p:blipFill rotWithShape="1">
          <a:blip r:embed="rId3"/>
          <a:srcRect b="40188"/>
          <a:stretch/>
        </p:blipFill>
        <p:spPr>
          <a:xfrm>
            <a:off x="4193440" y="3054203"/>
            <a:ext cx="4789119" cy="1595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65251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59562-7374-4CC5-97DB-E698AD656038}"/>
              </a:ext>
            </a:extLst>
          </p:cNvPr>
          <p:cNvSpPr>
            <a:spLocks noGrp="1"/>
          </p:cNvSpPr>
          <p:nvPr>
            <p:ph type="title"/>
          </p:nvPr>
        </p:nvSpPr>
        <p:spPr>
          <a:xfrm>
            <a:off x="528086" y="288000"/>
            <a:ext cx="6624000" cy="504000"/>
          </a:xfrm>
        </p:spPr>
        <p:txBody>
          <a:bodyPr/>
          <a:lstStyle/>
          <a:p>
            <a:endParaRPr lang="en-US"/>
          </a:p>
        </p:txBody>
      </p:sp>
      <p:sp>
        <p:nvSpPr>
          <p:cNvPr id="3" name="Content Placeholder 2">
            <a:extLst>
              <a:ext uri="{FF2B5EF4-FFF2-40B4-BE49-F238E27FC236}">
                <a16:creationId xmlns:a16="http://schemas.microsoft.com/office/drawing/2014/main" id="{93E59DE0-0F92-4DB3-AD4B-325176222FBA}"/>
              </a:ext>
            </a:extLst>
          </p:cNvPr>
          <p:cNvSpPr>
            <a:spLocks noGrp="1"/>
          </p:cNvSpPr>
          <p:nvPr>
            <p:ph idx="1"/>
          </p:nvPr>
        </p:nvSpPr>
        <p:spPr>
          <a:xfrm>
            <a:off x="528090" y="936000"/>
            <a:ext cx="6623999" cy="3780000"/>
          </a:xfrm>
        </p:spPr>
        <p:txBody>
          <a:bodyPr/>
          <a:lstStyle/>
          <a:p>
            <a:endParaRPr lang="en-US"/>
          </a:p>
        </p:txBody>
      </p:sp>
      <p:sp>
        <p:nvSpPr>
          <p:cNvPr id="4" name="Footer Placeholder 3">
            <a:extLst>
              <a:ext uri="{FF2B5EF4-FFF2-40B4-BE49-F238E27FC236}">
                <a16:creationId xmlns:a16="http://schemas.microsoft.com/office/drawing/2014/main" id="{72DF2E05-3AD4-4F33-8B62-D99A88E0BA97}"/>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2290" name="Picture 2">
            <a:extLst>
              <a:ext uri="{FF2B5EF4-FFF2-40B4-BE49-F238E27FC236}">
                <a16:creationId xmlns:a16="http://schemas.microsoft.com/office/drawing/2014/main" id="{87BD2431-4A83-483B-8BCE-EA5515CC44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754" y="242719"/>
            <a:ext cx="7135551" cy="4473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35E5FB-F407-4BCA-B101-1B52CC8BE3EA}"/>
              </a:ext>
            </a:extLst>
          </p:cNvPr>
          <p:cNvSpPr txBox="1"/>
          <p:nvPr/>
        </p:nvSpPr>
        <p:spPr>
          <a:xfrm>
            <a:off x="5612892" y="4770861"/>
            <a:ext cx="3507370" cy="169277"/>
          </a:xfrm>
          <a:prstGeom prst="rect">
            <a:avLst/>
          </a:prstGeom>
          <a:noFill/>
        </p:spPr>
        <p:txBody>
          <a:bodyPr wrap="none" lIns="0" tIns="0" rIns="0" bIns="0" rtlCol="0">
            <a:spAutoFit/>
          </a:bodyPr>
          <a:lstStyle/>
          <a:p>
            <a:r>
              <a:rPr lang="en-US" sz="1100" i="1" dirty="0"/>
              <a:t>source: https://www.beyondjava.net/what-about-graalvm</a:t>
            </a:r>
          </a:p>
        </p:txBody>
      </p:sp>
      <p:sp>
        <p:nvSpPr>
          <p:cNvPr id="7" name="Rectangle: Rounded Corners 6">
            <a:extLst>
              <a:ext uri="{FF2B5EF4-FFF2-40B4-BE49-F238E27FC236}">
                <a16:creationId xmlns:a16="http://schemas.microsoft.com/office/drawing/2014/main" id="{50DF9862-11B0-4835-A367-3D9BC139E838}"/>
              </a:ext>
            </a:extLst>
          </p:cNvPr>
          <p:cNvSpPr/>
          <p:nvPr/>
        </p:nvSpPr>
        <p:spPr>
          <a:xfrm>
            <a:off x="7021687" y="3465689"/>
            <a:ext cx="694386" cy="3499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JIT</a:t>
            </a:r>
          </a:p>
        </p:txBody>
      </p:sp>
      <p:sp>
        <p:nvSpPr>
          <p:cNvPr id="9" name="Rectangle: Rounded Corners 8">
            <a:extLst>
              <a:ext uri="{FF2B5EF4-FFF2-40B4-BE49-F238E27FC236}">
                <a16:creationId xmlns:a16="http://schemas.microsoft.com/office/drawing/2014/main" id="{AE83755C-87A8-4AA8-BE15-E9629CD1A1B1}"/>
              </a:ext>
            </a:extLst>
          </p:cNvPr>
          <p:cNvSpPr/>
          <p:nvPr/>
        </p:nvSpPr>
        <p:spPr>
          <a:xfrm>
            <a:off x="608625" y="4560562"/>
            <a:ext cx="987198" cy="365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Native</a:t>
            </a:r>
          </a:p>
        </p:txBody>
      </p:sp>
      <p:sp>
        <p:nvSpPr>
          <p:cNvPr id="10" name="Rectangle: Rounded Corners 9">
            <a:extLst>
              <a:ext uri="{FF2B5EF4-FFF2-40B4-BE49-F238E27FC236}">
                <a16:creationId xmlns:a16="http://schemas.microsoft.com/office/drawing/2014/main" id="{E1E54ACA-6548-4E73-B1AC-311D367F8D5E}"/>
              </a:ext>
            </a:extLst>
          </p:cNvPr>
          <p:cNvSpPr/>
          <p:nvPr/>
        </p:nvSpPr>
        <p:spPr>
          <a:xfrm>
            <a:off x="2011676" y="2113621"/>
            <a:ext cx="1206045" cy="365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Polyglot</a:t>
            </a:r>
          </a:p>
        </p:txBody>
      </p:sp>
      <p:sp>
        <p:nvSpPr>
          <p:cNvPr id="11" name="Rectangle: Rounded Corners 10">
            <a:extLst>
              <a:ext uri="{FF2B5EF4-FFF2-40B4-BE49-F238E27FC236}">
                <a16:creationId xmlns:a16="http://schemas.microsoft.com/office/drawing/2014/main" id="{C2562C2D-C6F8-4F46-BDB5-D54C4424B7E8}"/>
              </a:ext>
            </a:extLst>
          </p:cNvPr>
          <p:cNvSpPr/>
          <p:nvPr/>
        </p:nvSpPr>
        <p:spPr>
          <a:xfrm>
            <a:off x="3840085" y="402621"/>
            <a:ext cx="1618091" cy="365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Custom DSL</a:t>
            </a:r>
          </a:p>
        </p:txBody>
      </p:sp>
      <p:sp>
        <p:nvSpPr>
          <p:cNvPr id="12" name="Rectangle: Rounded Corners 11">
            <a:extLst>
              <a:ext uri="{FF2B5EF4-FFF2-40B4-BE49-F238E27FC236}">
                <a16:creationId xmlns:a16="http://schemas.microsoft.com/office/drawing/2014/main" id="{2D9FC973-7061-4BE2-B878-24FC3DFDD44A}"/>
              </a:ext>
            </a:extLst>
          </p:cNvPr>
          <p:cNvSpPr/>
          <p:nvPr/>
        </p:nvSpPr>
        <p:spPr>
          <a:xfrm>
            <a:off x="2335028" y="1278771"/>
            <a:ext cx="1785416" cy="365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Interoperable</a:t>
            </a:r>
          </a:p>
        </p:txBody>
      </p:sp>
      <p:pic>
        <p:nvPicPr>
          <p:cNvPr id="8"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4B885D97-63B3-44FA-AD4D-72626BCA4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267" y="2063317"/>
            <a:ext cx="2265466" cy="101686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7F0E6D7D-BB7A-4B7B-8083-9AED9C34E31E}"/>
              </a:ext>
            </a:extLst>
          </p:cNvPr>
          <p:cNvSpPr/>
          <p:nvPr/>
        </p:nvSpPr>
        <p:spPr>
          <a:xfrm>
            <a:off x="6775384" y="4261123"/>
            <a:ext cx="939280" cy="365738"/>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800" b="1" dirty="0"/>
              <a:t>Tools</a:t>
            </a:r>
          </a:p>
        </p:txBody>
      </p:sp>
    </p:spTree>
    <p:extLst>
      <p:ext uri="{BB962C8B-B14F-4D97-AF65-F5344CB8AC3E}">
        <p14:creationId xmlns:p14="http://schemas.microsoft.com/office/powerpoint/2010/main" val="19970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500" fill="hold"/>
                                        <p:tgtEl>
                                          <p:spTgt spid="9"/>
                                        </p:tgtEl>
                                        <p:attrNameLst>
                                          <p:attrName>ppt_w</p:attrName>
                                        </p:attrNameLst>
                                      </p:cBhvr>
                                      <p:tavLst>
                                        <p:tav tm="0">
                                          <p:val>
                                            <p:fltVal val="0"/>
                                          </p:val>
                                        </p:tav>
                                        <p:tav tm="100000">
                                          <p:val>
                                            <p:strVal val="#ppt_w"/>
                                          </p:val>
                                        </p:tav>
                                      </p:tavLst>
                                    </p:anim>
                                    <p:anim calcmode="lin" valueType="num">
                                      <p:cBhvr>
                                        <p:cTn id="22" dur="500" fill="hold"/>
                                        <p:tgtEl>
                                          <p:spTgt spid="9"/>
                                        </p:tgtEl>
                                        <p:attrNameLst>
                                          <p:attrName>ppt_h</p:attrName>
                                        </p:attrNameLst>
                                      </p:cBhvr>
                                      <p:tavLst>
                                        <p:tav tm="0">
                                          <p:val>
                                            <p:fltVal val="0"/>
                                          </p:val>
                                        </p:tav>
                                        <p:tav tm="100000">
                                          <p:val>
                                            <p:strVal val="#ppt_h"/>
                                          </p:val>
                                        </p:tav>
                                      </p:tavLst>
                                    </p:anim>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p:cTn id="42" dur="500" fill="hold"/>
                                        <p:tgtEl>
                                          <p:spTgt spid="15"/>
                                        </p:tgtEl>
                                        <p:attrNameLst>
                                          <p:attrName>ppt_w</p:attrName>
                                        </p:attrNameLst>
                                      </p:cBhvr>
                                      <p:tavLst>
                                        <p:tav tm="0">
                                          <p:val>
                                            <p:fltVal val="0"/>
                                          </p:val>
                                        </p:tav>
                                        <p:tav tm="100000">
                                          <p:val>
                                            <p:strVal val="#ppt_w"/>
                                          </p:val>
                                        </p:tav>
                                      </p:tavLst>
                                    </p:anim>
                                    <p:anim calcmode="lin" valueType="num">
                                      <p:cBhvr>
                                        <p:cTn id="43" dur="500" fill="hold"/>
                                        <p:tgtEl>
                                          <p:spTgt spid="15"/>
                                        </p:tgtEl>
                                        <p:attrNameLst>
                                          <p:attrName>ppt_h</p:attrName>
                                        </p:attrNameLst>
                                      </p:cBhvr>
                                      <p:tavLst>
                                        <p:tav tm="0">
                                          <p:val>
                                            <p:fltVal val="0"/>
                                          </p:val>
                                        </p:tav>
                                        <p:tav tm="100000">
                                          <p:val>
                                            <p:strVal val="#ppt_h"/>
                                          </p:val>
                                        </p:tav>
                                      </p:tavLst>
                                    </p:anim>
                                    <p:animEffect transition="in" filter="fade">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Quick </a:t>
            </a:r>
            <a:r>
              <a:rPr lang="nl-NL" dirty="0" err="1"/>
              <a:t>Recap</a:t>
            </a:r>
            <a:r>
              <a:rPr lang="nl-NL" dirty="0"/>
              <a:t> – </a:t>
            </a:r>
            <a:r>
              <a:rPr lang="nl-NL" dirty="0" err="1"/>
              <a:t>What</a:t>
            </a:r>
            <a:r>
              <a:rPr lang="nl-NL" dirty="0"/>
              <a:t> is </a:t>
            </a:r>
            <a:r>
              <a:rPr lang="nl-NL" dirty="0" err="1"/>
              <a:t>GraalVM</a:t>
            </a:r>
            <a:r>
              <a:rPr lang="nl-NL" dirty="0"/>
              <a:t>?</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720003" y="860499"/>
            <a:ext cx="7039814" cy="3780000"/>
          </a:xfrm>
        </p:spPr>
        <p:txBody>
          <a:bodyPr/>
          <a:lstStyle/>
          <a:p>
            <a:r>
              <a:rPr lang="en-US" dirty="0"/>
              <a:t>Thomas </a:t>
            </a:r>
            <a:r>
              <a:rPr lang="en-US" dirty="0" err="1"/>
              <a:t>Wuerthinger</a:t>
            </a:r>
            <a:r>
              <a:rPr lang="en-US" dirty="0"/>
              <a:t>: </a:t>
            </a:r>
            <a:br>
              <a:rPr lang="en-US" dirty="0"/>
            </a:br>
            <a:r>
              <a:rPr lang="en-US" dirty="0"/>
              <a:t>“</a:t>
            </a:r>
            <a:r>
              <a:rPr lang="en-US" i="1" dirty="0"/>
              <a:t>a new virtual machine that is trying to execute many languages faster</a:t>
            </a:r>
            <a:r>
              <a:rPr lang="en-US" dirty="0"/>
              <a:t>”</a:t>
            </a:r>
          </a:p>
          <a:p>
            <a:r>
              <a:rPr lang="en-US" dirty="0"/>
              <a:t>JIT Foundation for the Long-Term Evolution of </a:t>
            </a:r>
            <a:r>
              <a:rPr lang="en-US" dirty="0" err="1"/>
              <a:t>HotSpot</a:t>
            </a:r>
            <a:r>
              <a:rPr lang="en-US" dirty="0"/>
              <a:t> JVM</a:t>
            </a:r>
          </a:p>
          <a:p>
            <a:pPr lvl="1"/>
            <a:r>
              <a:rPr lang="en-US" dirty="0"/>
              <a:t>Stable, observable, manageable and maintainable JVM with optimizations for modern Java and JVM language patterns</a:t>
            </a:r>
          </a:p>
          <a:p>
            <a:r>
              <a:rPr lang="en-US" dirty="0"/>
              <a:t>Serverless Java through native image generation</a:t>
            </a:r>
          </a:p>
          <a:p>
            <a:pPr lvl="1"/>
            <a:r>
              <a:rPr lang="en-US" dirty="0"/>
              <a:t>Small footprint, rapid startup time, simple &amp; small run time</a:t>
            </a:r>
          </a:p>
          <a:p>
            <a:r>
              <a:rPr lang="en-US" dirty="0"/>
              <a:t>Polyglot VM </a:t>
            </a:r>
            <a:r>
              <a:rPr lang="en-US" i="1" dirty="0"/>
              <a:t>and</a:t>
            </a:r>
            <a:r>
              <a:rPr lang="en-US" dirty="0"/>
              <a:t> Cross Language Interoperability platform</a:t>
            </a:r>
          </a:p>
          <a:p>
            <a:pPr lvl="1"/>
            <a:r>
              <a:rPr lang="en-US" dirty="0"/>
              <a:t>Run and interact between many languages</a:t>
            </a:r>
          </a:p>
          <a:p>
            <a:r>
              <a:rPr lang="en-US" dirty="0"/>
              <a:t>Bonus features</a:t>
            </a:r>
          </a:p>
          <a:p>
            <a:pPr lvl="1"/>
            <a:r>
              <a:rPr lang="en-US" dirty="0"/>
              <a:t>Custom DSL</a:t>
            </a:r>
          </a:p>
          <a:p>
            <a:pPr lvl="1"/>
            <a:r>
              <a:rPr lang="en-US" dirty="0"/>
              <a:t>Native interaction between C/C++ and Java</a:t>
            </a:r>
          </a:p>
          <a:p>
            <a:pPr lvl="1"/>
            <a:r>
              <a:rPr lang="en-US" dirty="0"/>
              <a:t>Polyglot Tools: Debugger (with Chrome Dev Tools), </a:t>
            </a:r>
            <a:br>
              <a:rPr lang="en-US" dirty="0"/>
            </a:br>
            <a:r>
              <a:rPr lang="en-US" dirty="0"/>
              <a:t>Profiler, </a:t>
            </a:r>
            <a:r>
              <a:rPr lang="en-US" dirty="0" err="1"/>
              <a:t>GraalVM</a:t>
            </a:r>
            <a:r>
              <a:rPr lang="en-US" dirty="0"/>
              <a:t> </a:t>
            </a:r>
            <a:r>
              <a:rPr lang="en-US" dirty="0" err="1"/>
              <a:t>VisualVM</a:t>
            </a:r>
            <a:r>
              <a:rPr lang="en-US" dirty="0"/>
              <a:t>, </a:t>
            </a:r>
            <a:r>
              <a:rPr lang="nl-NL" dirty="0" err="1"/>
              <a:t>Ideal</a:t>
            </a:r>
            <a:r>
              <a:rPr lang="nl-NL" dirty="0"/>
              <a:t> </a:t>
            </a:r>
            <a:r>
              <a:rPr lang="nl-NL" dirty="0" err="1"/>
              <a:t>Graph</a:t>
            </a:r>
            <a:r>
              <a:rPr lang="nl-NL" dirty="0"/>
              <a:t> </a:t>
            </a:r>
            <a:r>
              <a:rPr lang="nl-NL" dirty="0" err="1"/>
              <a:t>Visualizer</a:t>
            </a:r>
            <a:r>
              <a:rPr lang="nl-NL" dirty="0"/>
              <a:t>, </a:t>
            </a:r>
            <a:br>
              <a:rPr lang="nl-NL" dirty="0"/>
            </a:br>
            <a:r>
              <a:rPr lang="nl-NL" dirty="0"/>
              <a:t>Visual Studio Code extension for </a:t>
            </a:r>
            <a:r>
              <a:rPr lang="nl-NL" dirty="0" err="1"/>
              <a:t>GraalVM</a:t>
            </a:r>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 name="Snagit_SNG847">
            <a:extLst>
              <a:ext uri="{FF2B5EF4-FFF2-40B4-BE49-F238E27FC236}">
                <a16:creationId xmlns:a16="http://schemas.microsoft.com/office/drawing/2014/main" id="{D4A39855-ED27-4B68-961B-B4DDB04FB033}"/>
              </a:ext>
            </a:extLst>
          </p:cNvPr>
          <p:cNvPicPr>
            <a:picLocks noChangeAspect="1"/>
          </p:cNvPicPr>
          <p:nvPr/>
        </p:nvPicPr>
        <p:blipFill>
          <a:blip r:embed="rId3"/>
          <a:stretch>
            <a:fillRect/>
          </a:stretch>
        </p:blipFill>
        <p:spPr>
          <a:xfrm>
            <a:off x="6325300" y="3293072"/>
            <a:ext cx="2753060" cy="1562428"/>
          </a:xfrm>
          <a:prstGeom prst="rect">
            <a:avLst/>
          </a:prstGeom>
        </p:spPr>
      </p:pic>
      <p:sp>
        <p:nvSpPr>
          <p:cNvPr id="11" name="Rectangle 10">
            <a:extLst>
              <a:ext uri="{FF2B5EF4-FFF2-40B4-BE49-F238E27FC236}">
                <a16:creationId xmlns:a16="http://schemas.microsoft.com/office/drawing/2014/main" id="{42DC0A40-B1EC-419B-8E35-3E410E7B97FB}"/>
              </a:ext>
            </a:extLst>
          </p:cNvPr>
          <p:cNvSpPr/>
          <p:nvPr/>
        </p:nvSpPr>
        <p:spPr>
          <a:xfrm>
            <a:off x="7343998" y="288000"/>
            <a:ext cx="1346996" cy="4033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2F91C8D-6DCA-4FE9-AA61-D4FE4B77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638" y="-237095"/>
            <a:ext cx="3238384" cy="1453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27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vert="horz" lIns="0" tIns="0" rIns="0" bIns="0" rtlCol="0" anchor="ctr" anchorCtr="0">
            <a:noAutofit/>
          </a:bodyPr>
          <a:lstStyle/>
          <a:p>
            <a:r>
              <a:rPr lang="nl-NL" dirty="0" err="1"/>
              <a:t>GraalVM</a:t>
            </a:r>
            <a:r>
              <a:rPr lang="nl-NL" dirty="0"/>
              <a:t>:</a:t>
            </a:r>
            <a:br>
              <a:rPr lang="nl-NL" dirty="0"/>
            </a:br>
            <a:r>
              <a:rPr lang="nl-NL" dirty="0" err="1"/>
              <a:t>Two</a:t>
            </a:r>
            <a:r>
              <a:rPr lang="nl-NL" dirty="0"/>
              <a:t> </a:t>
            </a:r>
            <a:r>
              <a:rPr lang="nl-NL" dirty="0" err="1"/>
              <a:t>Editions</a:t>
            </a:r>
            <a:endParaRPr lang="en-US" dirty="0"/>
          </a:p>
        </p:txBody>
      </p:sp>
      <p:sp>
        <p:nvSpPr>
          <p:cNvPr id="3" name="Content Placeholder 2">
            <a:extLst>
              <a:ext uri="{FF2B5EF4-FFF2-40B4-BE49-F238E27FC236}">
                <a16:creationId xmlns:a16="http://schemas.microsoft.com/office/drawing/2014/main" id="{02674DFA-3BA9-44EE-8B0C-FEBBDE97EF9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DOAG 2020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785E32D2-37B0-4958-B748-4DAF4C9D6EF1}"/>
              </a:ext>
            </a:extLst>
          </p:cNvPr>
          <p:cNvPicPr>
            <a:picLocks noChangeAspect="1"/>
          </p:cNvPicPr>
          <p:nvPr/>
        </p:nvPicPr>
        <p:blipFill>
          <a:blip r:embed="rId3"/>
          <a:stretch>
            <a:fillRect/>
          </a:stretch>
        </p:blipFill>
        <p:spPr>
          <a:xfrm>
            <a:off x="2002971" y="897096"/>
            <a:ext cx="6874715" cy="3548998"/>
          </a:xfrm>
          <a:prstGeom prst="rect">
            <a:avLst/>
          </a:prstGeom>
        </p:spPr>
      </p:pic>
      <p:pic>
        <p:nvPicPr>
          <p:cNvPr id="10"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F9190B0E-6BBA-4C42-9DB5-41494C59F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3" y="2849904"/>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1080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t>GraalVM</a:t>
            </a:r>
            <a:r>
              <a:rPr lang="nl-NL" dirty="0"/>
              <a:t> EE </a:t>
            </a:r>
            <a:r>
              <a:rPr lang="nl-NL" dirty="0" err="1"/>
              <a:t>included</a:t>
            </a:r>
            <a:br>
              <a:rPr lang="nl-NL" dirty="0"/>
            </a:br>
            <a:r>
              <a:rPr lang="nl-NL" dirty="0"/>
              <a:t>in </a:t>
            </a:r>
            <a:r>
              <a:rPr lang="nl-NL" dirty="0" err="1"/>
              <a:t>all</a:t>
            </a:r>
            <a:r>
              <a:rPr lang="nl-NL" dirty="0"/>
              <a:t> OCI </a:t>
            </a:r>
            <a:r>
              <a:rPr lang="nl-NL" dirty="0" err="1"/>
              <a:t>subscriptions</a:t>
            </a:r>
            <a:endParaRPr lang="en-US" dirty="0"/>
          </a:p>
        </p:txBody>
      </p:sp>
      <p:sp>
        <p:nvSpPr>
          <p:cNvPr id="3" name="Content Placeholder 2">
            <a:extLst>
              <a:ext uri="{FF2B5EF4-FFF2-40B4-BE49-F238E27FC236}">
                <a16:creationId xmlns:a16="http://schemas.microsoft.com/office/drawing/2014/main" id="{02674DFA-3BA9-44EE-8B0C-FEBBDE97EF9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DOAG 2020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Google Shape;113;g622123aab7_0_107">
            <a:extLst>
              <a:ext uri="{FF2B5EF4-FFF2-40B4-BE49-F238E27FC236}">
                <a16:creationId xmlns:a16="http://schemas.microsoft.com/office/drawing/2014/main" id="{4F31B5AF-7F5C-4C64-955A-D89F1D587BDD}"/>
              </a:ext>
            </a:extLst>
          </p:cNvPr>
          <p:cNvPicPr preferRelativeResize="0"/>
          <p:nvPr/>
        </p:nvPicPr>
        <p:blipFill rotWithShape="1">
          <a:blip r:embed="rId3">
            <a:alphaModFix/>
          </a:blip>
          <a:srcRect l="49313"/>
          <a:stretch/>
        </p:blipFill>
        <p:spPr>
          <a:xfrm>
            <a:off x="6005147" y="227650"/>
            <a:ext cx="3035103" cy="4827099"/>
          </a:xfrm>
          <a:prstGeom prst="rect">
            <a:avLst/>
          </a:prstGeom>
          <a:noFill/>
          <a:ln>
            <a:noFill/>
          </a:ln>
        </p:spPr>
      </p:pic>
      <p:pic>
        <p:nvPicPr>
          <p:cNvPr id="1026" name="Picture 2">
            <a:hlinkClick r:id="rId4"/>
            <a:extLst>
              <a:ext uri="{FF2B5EF4-FFF2-40B4-BE49-F238E27FC236}">
                <a16:creationId xmlns:a16="http://schemas.microsoft.com/office/drawing/2014/main" id="{495CD348-BC5C-4B23-B97B-7FB519A16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22" y="984055"/>
            <a:ext cx="5389025" cy="3031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89104A-9F89-4B23-98DF-6598F96DD156}"/>
              </a:ext>
            </a:extLst>
          </p:cNvPr>
          <p:cNvSpPr txBox="1"/>
          <p:nvPr/>
        </p:nvSpPr>
        <p:spPr>
          <a:xfrm>
            <a:off x="1130140" y="4159445"/>
            <a:ext cx="4321089" cy="646331"/>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spAutoFit/>
          </a:bodyPr>
          <a:lstStyle/>
          <a:p>
            <a:r>
              <a:rPr lang="en-US" dirty="0" err="1"/>
              <a:t>GraalVM</a:t>
            </a:r>
            <a:r>
              <a:rPr lang="en-US" dirty="0"/>
              <a:t> Enterprise is included in all Oracle Cloud Infrastructure (OCI) subscriptions so you can use it for no additional charge (Compute, OKE, Functions, ...)</a:t>
            </a:r>
            <a:endParaRPr lang="en-NL" sz="1300" dirty="0" err="1"/>
          </a:p>
        </p:txBody>
      </p:sp>
    </p:spTree>
    <p:extLst>
      <p:ext uri="{BB962C8B-B14F-4D97-AF65-F5344CB8AC3E}">
        <p14:creationId xmlns:p14="http://schemas.microsoft.com/office/powerpoint/2010/main" val="24917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C96C-8FF7-49C6-9D05-6ED84B360E32}"/>
              </a:ext>
            </a:extLst>
          </p:cNvPr>
          <p:cNvSpPr>
            <a:spLocks noGrp="1"/>
          </p:cNvSpPr>
          <p:nvPr>
            <p:ph type="title"/>
          </p:nvPr>
        </p:nvSpPr>
        <p:spPr/>
        <p:txBody>
          <a:bodyPr/>
          <a:lstStyle/>
          <a:p>
            <a:r>
              <a:rPr lang="nl-NL" dirty="0"/>
              <a:t>Tools in </a:t>
            </a:r>
            <a:r>
              <a:rPr lang="nl-NL" dirty="0" err="1"/>
              <a:t>the</a:t>
            </a:r>
            <a:r>
              <a:rPr lang="nl-NL" dirty="0"/>
              <a:t> </a:t>
            </a:r>
            <a:r>
              <a:rPr lang="nl-NL" dirty="0" err="1"/>
              <a:t>GraalVM</a:t>
            </a:r>
            <a:r>
              <a:rPr lang="nl-NL" dirty="0"/>
              <a:t> </a:t>
            </a:r>
            <a:r>
              <a:rPr lang="nl-NL" dirty="0" err="1"/>
              <a:t>Ecosystem</a:t>
            </a:r>
            <a:endParaRPr lang="en-NL" dirty="0"/>
          </a:p>
        </p:txBody>
      </p:sp>
      <p:sp>
        <p:nvSpPr>
          <p:cNvPr id="3" name="Content Placeholder 2">
            <a:extLst>
              <a:ext uri="{FF2B5EF4-FFF2-40B4-BE49-F238E27FC236}">
                <a16:creationId xmlns:a16="http://schemas.microsoft.com/office/drawing/2014/main" id="{D3982E57-7CD3-4E6D-8954-36292986E6EB}"/>
              </a:ext>
            </a:extLst>
          </p:cNvPr>
          <p:cNvSpPr>
            <a:spLocks noGrp="1"/>
          </p:cNvSpPr>
          <p:nvPr>
            <p:ph idx="1"/>
          </p:nvPr>
        </p:nvSpPr>
        <p:spPr/>
        <p:txBody>
          <a:bodyPr/>
          <a:lstStyle/>
          <a:p>
            <a:r>
              <a:rPr lang="nl-NL" dirty="0"/>
              <a:t>Debugger </a:t>
            </a:r>
            <a:r>
              <a:rPr lang="nl-NL" dirty="0" err="1"/>
              <a:t>linked</a:t>
            </a:r>
            <a:r>
              <a:rPr lang="nl-NL" dirty="0"/>
              <a:t> </a:t>
            </a:r>
            <a:r>
              <a:rPr lang="nl-NL" dirty="0" err="1"/>
              <a:t>to</a:t>
            </a:r>
            <a:r>
              <a:rPr lang="nl-NL" dirty="0"/>
              <a:t> Chrome </a:t>
            </a:r>
            <a:r>
              <a:rPr lang="nl-NL" dirty="0" err="1"/>
              <a:t>DevTools</a:t>
            </a:r>
            <a:endParaRPr lang="nl-NL" dirty="0"/>
          </a:p>
          <a:p>
            <a:r>
              <a:rPr lang="nl-NL" dirty="0"/>
              <a:t>Profiler – </a:t>
            </a:r>
            <a:r>
              <a:rPr lang="nl-NL" dirty="0" err="1"/>
              <a:t>command</a:t>
            </a:r>
            <a:r>
              <a:rPr lang="nl-NL" dirty="0"/>
              <a:t> line CPU Sampler, CPU tracer </a:t>
            </a:r>
            <a:br>
              <a:rPr lang="nl-NL" dirty="0"/>
            </a:br>
            <a:r>
              <a:rPr lang="nl-NL" dirty="0" err="1"/>
              <a:t>and</a:t>
            </a:r>
            <a:r>
              <a:rPr lang="nl-NL" dirty="0"/>
              <a:t> Memory tracer</a:t>
            </a:r>
          </a:p>
          <a:p>
            <a:r>
              <a:rPr lang="nl-NL" dirty="0"/>
              <a:t>Graal </a:t>
            </a:r>
            <a:r>
              <a:rPr lang="nl-NL" dirty="0" err="1"/>
              <a:t>VisualVM</a:t>
            </a:r>
            <a:r>
              <a:rPr lang="nl-NL" dirty="0"/>
              <a:t> – Visual CPU Sampler, </a:t>
            </a:r>
            <a:r>
              <a:rPr lang="nl-NL" dirty="0" err="1"/>
              <a:t>Heap</a:t>
            </a:r>
            <a:r>
              <a:rPr lang="nl-NL" dirty="0"/>
              <a:t> Analyzer</a:t>
            </a:r>
          </a:p>
          <a:p>
            <a:pPr lvl="1"/>
            <a:r>
              <a:rPr lang="nl-NL" dirty="0" err="1"/>
              <a:t>Visualizing</a:t>
            </a:r>
            <a:r>
              <a:rPr lang="nl-NL" dirty="0"/>
              <a:t> Java Flight Recorder data</a:t>
            </a:r>
            <a:br>
              <a:rPr lang="nl-NL" dirty="0"/>
            </a:br>
            <a:endParaRPr lang="nl-NL" dirty="0"/>
          </a:p>
          <a:p>
            <a:r>
              <a:rPr lang="nl-NL" dirty="0" err="1"/>
              <a:t>Ideal</a:t>
            </a:r>
            <a:r>
              <a:rPr lang="nl-NL" dirty="0"/>
              <a:t> </a:t>
            </a:r>
            <a:r>
              <a:rPr lang="nl-NL" dirty="0" err="1"/>
              <a:t>Graph</a:t>
            </a:r>
            <a:r>
              <a:rPr lang="nl-NL" dirty="0"/>
              <a:t> </a:t>
            </a:r>
            <a:r>
              <a:rPr lang="nl-NL" dirty="0" err="1"/>
              <a:t>Visualizer</a:t>
            </a:r>
            <a:endParaRPr lang="nl-NL" dirty="0"/>
          </a:p>
          <a:p>
            <a:pPr lvl="1"/>
            <a:r>
              <a:rPr lang="en-US" dirty="0"/>
              <a:t>view and inspect interim graph representations </a:t>
            </a:r>
            <a:br>
              <a:rPr lang="en-US" dirty="0"/>
            </a:br>
            <a:r>
              <a:rPr lang="en-US" dirty="0"/>
              <a:t>from </a:t>
            </a:r>
            <a:r>
              <a:rPr lang="en-US" dirty="0" err="1"/>
              <a:t>GraalVM</a:t>
            </a:r>
            <a:r>
              <a:rPr lang="en-US" dirty="0"/>
              <a:t> and Truffle compilations</a:t>
            </a:r>
            <a:br>
              <a:rPr lang="en-US" dirty="0"/>
            </a:br>
            <a:endParaRPr lang="nl-NL" dirty="0"/>
          </a:p>
          <a:p>
            <a:r>
              <a:rPr lang="nl-NL" dirty="0"/>
              <a:t>Visual Studio Code </a:t>
            </a:r>
            <a:r>
              <a:rPr lang="nl-NL" dirty="0" err="1"/>
              <a:t>Extensions</a:t>
            </a:r>
            <a:endParaRPr lang="nl-NL" dirty="0"/>
          </a:p>
          <a:p>
            <a:pPr lvl="1"/>
            <a:r>
              <a:rPr lang="nl-NL" dirty="0"/>
              <a:t>Editing </a:t>
            </a:r>
            <a:r>
              <a:rPr lang="nl-NL" dirty="0" err="1"/>
              <a:t>and</a:t>
            </a:r>
            <a:r>
              <a:rPr lang="nl-NL" dirty="0"/>
              <a:t> </a:t>
            </a:r>
            <a:r>
              <a:rPr lang="nl-NL" dirty="0" err="1"/>
              <a:t>debugging</a:t>
            </a:r>
            <a:r>
              <a:rPr lang="nl-NL" dirty="0"/>
              <a:t> </a:t>
            </a:r>
            <a:r>
              <a:rPr lang="nl-NL" dirty="0" err="1"/>
              <a:t>applications</a:t>
            </a:r>
            <a:r>
              <a:rPr lang="nl-NL" dirty="0"/>
              <a:t> running on </a:t>
            </a:r>
            <a:r>
              <a:rPr lang="nl-NL" dirty="0" err="1"/>
              <a:t>GraalVM</a:t>
            </a:r>
            <a:endParaRPr lang="en-NL" dirty="0"/>
          </a:p>
        </p:txBody>
      </p:sp>
      <p:sp>
        <p:nvSpPr>
          <p:cNvPr id="4" name="Footer Placeholder 3">
            <a:extLst>
              <a:ext uri="{FF2B5EF4-FFF2-40B4-BE49-F238E27FC236}">
                <a16:creationId xmlns:a16="http://schemas.microsoft.com/office/drawing/2014/main" id="{A8971A94-7367-4946-882C-4DAF15CE9B34}"/>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26" name="Picture 2" descr="https://visualvm.github.io/images/graal_sampler.png">
            <a:extLst>
              <a:ext uri="{FF2B5EF4-FFF2-40B4-BE49-F238E27FC236}">
                <a16:creationId xmlns:a16="http://schemas.microsoft.com/office/drawing/2014/main" id="{AF482BBD-9329-47D5-A8AD-A8CB27F43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071" y="272939"/>
            <a:ext cx="2643983" cy="1545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graalvm.org/docs/img/IGV_navigate_to_source.png">
            <a:extLst>
              <a:ext uri="{FF2B5EF4-FFF2-40B4-BE49-F238E27FC236}">
                <a16:creationId xmlns:a16="http://schemas.microsoft.com/office/drawing/2014/main" id="{8AB211F3-7CC2-4E29-8FD1-0155CDD10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070" y="2095848"/>
            <a:ext cx="2643983" cy="13977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0F8299-C8C3-498D-8008-782E1B3052D7}"/>
              </a:ext>
            </a:extLst>
          </p:cNvPr>
          <p:cNvPicPr>
            <a:picLocks noChangeAspect="1"/>
          </p:cNvPicPr>
          <p:nvPr/>
        </p:nvPicPr>
        <p:blipFill>
          <a:blip r:embed="rId5"/>
          <a:stretch>
            <a:fillRect/>
          </a:stretch>
        </p:blipFill>
        <p:spPr>
          <a:xfrm>
            <a:off x="5889070" y="3682340"/>
            <a:ext cx="2455986" cy="1255960"/>
          </a:xfrm>
          <a:prstGeom prst="rect">
            <a:avLst/>
          </a:prstGeom>
        </p:spPr>
      </p:pic>
    </p:spTree>
    <p:extLst>
      <p:ext uri="{BB962C8B-B14F-4D97-AF65-F5344CB8AC3E}">
        <p14:creationId xmlns:p14="http://schemas.microsoft.com/office/powerpoint/2010/main" val="17568148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en-US"/>
              <a:t>Adopting </a:t>
            </a:r>
            <a:r>
              <a:rPr lang="en-US" err="1"/>
              <a:t>GraalVM</a:t>
            </a:r>
            <a:r>
              <a:rPr lang="en-US"/>
              <a:t> in your team - your first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082623" y="936000"/>
            <a:ext cx="7818095" cy="3780000"/>
          </a:xfrm>
        </p:spPr>
        <p:txBody>
          <a:bodyPr/>
          <a:lstStyle/>
          <a:p>
            <a:pPr lvl="1"/>
            <a:r>
              <a:rPr lang="en-US" dirty="0"/>
              <a:t>Start exploring </a:t>
            </a:r>
            <a:r>
              <a:rPr lang="en-US" dirty="0" err="1"/>
              <a:t>GraalVM</a:t>
            </a:r>
            <a:r>
              <a:rPr lang="en-US" dirty="0"/>
              <a:t> – download &amp; install, play and do a </a:t>
            </a:r>
            <a:r>
              <a:rPr lang="en-US" dirty="0" err="1"/>
              <a:t>PoC</a:t>
            </a:r>
            <a:endParaRPr lang="en-US" dirty="0"/>
          </a:p>
          <a:p>
            <a:pPr lvl="2"/>
            <a:r>
              <a:rPr lang="en-US" dirty="0"/>
              <a:t>Plenty of resources available (code samples, blog articles, tutorials, ..)</a:t>
            </a:r>
            <a:br>
              <a:rPr lang="en-US" dirty="0"/>
            </a:br>
            <a:endParaRPr lang="en-US" dirty="0"/>
          </a:p>
          <a:p>
            <a:pPr lvl="1"/>
            <a:r>
              <a:rPr lang="en-US" dirty="0"/>
              <a:t>Hybrid: have some containers running </a:t>
            </a:r>
            <a:r>
              <a:rPr lang="en-US" dirty="0" err="1"/>
              <a:t>GraalVM</a:t>
            </a:r>
            <a:r>
              <a:rPr lang="en-US" dirty="0"/>
              <a:t> (for Java applications)</a:t>
            </a:r>
            <a:br>
              <a:rPr lang="en-US" dirty="0"/>
            </a:br>
            <a:r>
              <a:rPr lang="en-US" dirty="0"/>
              <a:t>instead of your traditional JVM brand</a:t>
            </a:r>
          </a:p>
          <a:p>
            <a:pPr lvl="2"/>
            <a:r>
              <a:rPr lang="en-US" dirty="0"/>
              <a:t>to try out, check if it is stable and performant and (better) manageable</a:t>
            </a:r>
            <a:br>
              <a:rPr lang="en-US" dirty="0"/>
            </a:br>
            <a:endParaRPr lang="en-US" dirty="0"/>
          </a:p>
          <a:p>
            <a:pPr lvl="1"/>
            <a:r>
              <a:rPr lang="en-US" dirty="0"/>
              <a:t>AOT/native - use </a:t>
            </a:r>
            <a:r>
              <a:rPr lang="en-US" dirty="0" err="1"/>
              <a:t>GraalVM</a:t>
            </a:r>
            <a:r>
              <a:rPr lang="en-US" dirty="0"/>
              <a:t> to build Java applications </a:t>
            </a:r>
            <a:br>
              <a:rPr lang="en-US" dirty="0"/>
            </a:br>
            <a:r>
              <a:rPr lang="en-US" dirty="0"/>
              <a:t>as native executables as last step in the build process</a:t>
            </a:r>
            <a:br>
              <a:rPr lang="en-US" dirty="0"/>
            </a:br>
            <a:r>
              <a:rPr lang="en-US" dirty="0"/>
              <a:t>and deliver that executable instead of JAR files</a:t>
            </a:r>
          </a:p>
          <a:p>
            <a:pPr lvl="2"/>
            <a:r>
              <a:rPr lang="en-US" dirty="0"/>
              <a:t>create Java based Serverless Functions </a:t>
            </a:r>
            <a:br>
              <a:rPr lang="en-US" dirty="0"/>
            </a:br>
            <a:r>
              <a:rPr lang="en-US" dirty="0"/>
              <a:t>with small footprint and very quick startup</a:t>
            </a:r>
          </a:p>
          <a:p>
            <a:pPr lvl="2"/>
            <a:r>
              <a:rPr lang="en-US" dirty="0"/>
              <a:t>benefit from ultra fast and super small frameworks </a:t>
            </a:r>
            <a:br>
              <a:rPr lang="en-US" dirty="0"/>
            </a:br>
            <a:r>
              <a:rPr lang="en-US" dirty="0"/>
              <a:t>(</a:t>
            </a:r>
            <a:r>
              <a:rPr lang="en-US" sz="1050" dirty="0" err="1"/>
              <a:t>Quarkus</a:t>
            </a:r>
            <a:r>
              <a:rPr lang="en-US" sz="1050" dirty="0"/>
              <a:t>, Helidon, Micronaut, , </a:t>
            </a:r>
            <a:r>
              <a:rPr lang="en-US" sz="1050" dirty="0" err="1"/>
              <a:t>Vert.x</a:t>
            </a:r>
            <a:r>
              <a:rPr lang="en-US" sz="1050" dirty="0"/>
              <a:t>, Spring, …)</a:t>
            </a:r>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9" name="Snagit_SNG83C">
            <a:extLst>
              <a:ext uri="{FF2B5EF4-FFF2-40B4-BE49-F238E27FC236}">
                <a16:creationId xmlns:a16="http://schemas.microsoft.com/office/drawing/2014/main" id="{88CB0EE4-74BF-47A1-913D-7DE94B7113EC}"/>
              </a:ext>
            </a:extLst>
          </p:cNvPr>
          <p:cNvPicPr>
            <a:picLocks noChangeAspect="1"/>
          </p:cNvPicPr>
          <p:nvPr/>
        </p:nvPicPr>
        <p:blipFill>
          <a:blip r:embed="rId2"/>
          <a:stretch>
            <a:fillRect/>
          </a:stretch>
        </p:blipFill>
        <p:spPr>
          <a:xfrm>
            <a:off x="6050845" y="2826000"/>
            <a:ext cx="2849874" cy="1973475"/>
          </a:xfrm>
          <a:prstGeom prst="rect">
            <a:avLst/>
          </a:prstGeom>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88FB894-9986-459D-827A-06CCA3087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98" y="1253776"/>
            <a:ext cx="970429" cy="5434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C2913E8E-5624-406A-BEE6-FBFB0D4C39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 y="3955769"/>
            <a:ext cx="2492445" cy="15951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5387A0-6C1F-461D-BE28-AEC390FF022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390" y="4308270"/>
            <a:ext cx="400588" cy="22432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ool Photoshop Stuff | Cool photoshop, Photoshop, Photoshop projects">
            <a:extLst>
              <a:ext uri="{FF2B5EF4-FFF2-40B4-BE49-F238E27FC236}">
                <a16:creationId xmlns:a16="http://schemas.microsoft.com/office/drawing/2014/main" id="{BDD07B0B-64F9-4DE1-8819-592355FDDD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502" y="2825535"/>
            <a:ext cx="938121" cy="5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813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en-US" dirty="0"/>
              <a:t>Adopting </a:t>
            </a:r>
            <a:r>
              <a:rPr lang="en-US" dirty="0" err="1"/>
              <a:t>GraalVM</a:t>
            </a:r>
            <a:r>
              <a:rPr lang="en-US" dirty="0"/>
              <a:t> in your team - your next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082623" y="936000"/>
            <a:ext cx="7818095" cy="3780000"/>
          </a:xfrm>
        </p:spPr>
        <p:txBody>
          <a:bodyPr/>
          <a:lstStyle/>
          <a:p>
            <a:pPr lvl="1"/>
            <a:r>
              <a:rPr lang="en-US" dirty="0"/>
              <a:t>Start leveraging polyglot</a:t>
            </a:r>
          </a:p>
          <a:p>
            <a:pPr lvl="2"/>
            <a:r>
              <a:rPr lang="en-US" dirty="0"/>
              <a:t>single runtime for different programming languages)</a:t>
            </a:r>
          </a:p>
          <a:p>
            <a:pPr lvl="2"/>
            <a:r>
              <a:rPr lang="en-US" dirty="0"/>
              <a:t>interoperability (benefit in Java from 3rd party libraries in JavaScript </a:t>
            </a:r>
            <a:br>
              <a:rPr lang="en-US" dirty="0"/>
            </a:br>
            <a:r>
              <a:rPr lang="en-US" dirty="0"/>
              <a:t>or Python [or vice versa] and/or make better use of the skills in your team)</a:t>
            </a:r>
          </a:p>
          <a:p>
            <a:pPr lvl="2"/>
            <a:r>
              <a:rPr lang="en-US" dirty="0"/>
              <a:t>better start creating standards and guidelines around when and how to polyglot!</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DOAG 2020 | How and why GraalVM is quickly becoming relevant for you</a:t>
            </a:r>
            <a:endParaRPr lang="nl-NL"/>
          </a:p>
        </p:txBody>
      </p:sp>
      <p:grpSp>
        <p:nvGrpSpPr>
          <p:cNvPr id="12" name="Group 11">
            <a:extLst>
              <a:ext uri="{FF2B5EF4-FFF2-40B4-BE49-F238E27FC236}">
                <a16:creationId xmlns:a16="http://schemas.microsoft.com/office/drawing/2014/main" id="{4AEAAACE-7B38-4A7C-AB1B-3E60CC5DD862}"/>
              </a:ext>
            </a:extLst>
          </p:cNvPr>
          <p:cNvGrpSpPr/>
          <p:nvPr/>
        </p:nvGrpSpPr>
        <p:grpSpPr>
          <a:xfrm>
            <a:off x="5971475" y="2417605"/>
            <a:ext cx="2371014" cy="1668629"/>
            <a:chOff x="2824162" y="621413"/>
            <a:chExt cx="6241883" cy="4290632"/>
          </a:xfrm>
        </p:grpSpPr>
        <p:pic>
          <p:nvPicPr>
            <p:cNvPr id="13"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BC0850A3-D4A2-4A45-A073-9F0798619DF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FB7DF02-7171-4408-86EF-D47D2A02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096F06B-D388-4554-9360-7803719145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05C2297-4CF3-48A0-A4EA-A7A9E5EE9E39}"/>
                </a:ext>
              </a:extLst>
            </p:cNvPr>
            <p:cNvGrpSpPr/>
            <p:nvPr/>
          </p:nvGrpSpPr>
          <p:grpSpPr>
            <a:xfrm rot="20758321">
              <a:off x="7394365" y="2524625"/>
              <a:ext cx="660103" cy="565381"/>
              <a:chOff x="5457783" y="3422637"/>
              <a:chExt cx="1106568" cy="897242"/>
            </a:xfrm>
          </p:grpSpPr>
          <p:sp>
            <p:nvSpPr>
              <p:cNvPr id="47" name="Arrow: Right 46">
                <a:extLst>
                  <a:ext uri="{FF2B5EF4-FFF2-40B4-BE49-F238E27FC236}">
                    <a16:creationId xmlns:a16="http://schemas.microsoft.com/office/drawing/2014/main" id="{E97D3297-94D9-4541-A201-C99AFB6AA09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8" name="Arrow: Right 47">
                <a:extLst>
                  <a:ext uri="{FF2B5EF4-FFF2-40B4-BE49-F238E27FC236}">
                    <a16:creationId xmlns:a16="http://schemas.microsoft.com/office/drawing/2014/main" id="{47AB3971-D042-4AB3-B8C3-94D6E5666181}"/>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17" name="Rectangle: Rounded Corners 16">
              <a:extLst>
                <a:ext uri="{FF2B5EF4-FFF2-40B4-BE49-F238E27FC236}">
                  <a16:creationId xmlns:a16="http://schemas.microsoft.com/office/drawing/2014/main" id="{83086397-BC4A-403A-AC77-3E558CE506BF}"/>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00" dirty="0" err="1"/>
                <a:t>GraalVM</a:t>
              </a:r>
              <a:r>
                <a:rPr lang="nl-NL" sz="200" dirty="0"/>
                <a:t> Polyglot</a:t>
              </a:r>
              <a:endParaRPr lang="en-NL" sz="200" dirty="0"/>
            </a:p>
          </p:txBody>
        </p:sp>
        <p:grpSp>
          <p:nvGrpSpPr>
            <p:cNvPr id="18" name="Group 17">
              <a:extLst>
                <a:ext uri="{FF2B5EF4-FFF2-40B4-BE49-F238E27FC236}">
                  <a16:creationId xmlns:a16="http://schemas.microsoft.com/office/drawing/2014/main" id="{587054B4-E955-48A8-8D13-77DBE51DB1C3}"/>
                </a:ext>
              </a:extLst>
            </p:cNvPr>
            <p:cNvGrpSpPr/>
            <p:nvPr/>
          </p:nvGrpSpPr>
          <p:grpSpPr>
            <a:xfrm>
              <a:off x="5550580" y="2676040"/>
              <a:ext cx="660103" cy="565381"/>
              <a:chOff x="3091460" y="3467373"/>
              <a:chExt cx="1106568" cy="897242"/>
            </a:xfrm>
          </p:grpSpPr>
          <p:sp>
            <p:nvSpPr>
              <p:cNvPr id="45" name="Arrow: Right 44">
                <a:extLst>
                  <a:ext uri="{FF2B5EF4-FFF2-40B4-BE49-F238E27FC236}">
                    <a16:creationId xmlns:a16="http://schemas.microsoft.com/office/drawing/2014/main" id="{38ABD05D-9398-45D2-9F76-800F67023249}"/>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6" name="Arrow: Right 45">
                <a:extLst>
                  <a:ext uri="{FF2B5EF4-FFF2-40B4-BE49-F238E27FC236}">
                    <a16:creationId xmlns:a16="http://schemas.microsoft.com/office/drawing/2014/main" id="{78D455C9-10F0-47CC-83A8-A925318F86F3}"/>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D028011C-A1EF-4B02-9253-2E271F4FED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94D9A0E-BBF8-4B84-8FAE-CFB114F5158D}"/>
                </a:ext>
              </a:extLst>
            </p:cNvPr>
            <p:cNvGrpSpPr/>
            <p:nvPr/>
          </p:nvGrpSpPr>
          <p:grpSpPr>
            <a:xfrm rot="14536893">
              <a:off x="5900469" y="1863451"/>
              <a:ext cx="697284" cy="535233"/>
              <a:chOff x="3243860" y="3619773"/>
              <a:chExt cx="1106568" cy="897242"/>
            </a:xfrm>
          </p:grpSpPr>
          <p:sp>
            <p:nvSpPr>
              <p:cNvPr id="43" name="Arrow: Right 42">
                <a:extLst>
                  <a:ext uri="{FF2B5EF4-FFF2-40B4-BE49-F238E27FC236}">
                    <a16:creationId xmlns:a16="http://schemas.microsoft.com/office/drawing/2014/main" id="{5FA9A5C4-A836-4A34-8F21-F1AC5490DCE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4" name="Arrow: Right 43">
                <a:extLst>
                  <a:ext uri="{FF2B5EF4-FFF2-40B4-BE49-F238E27FC236}">
                    <a16:creationId xmlns:a16="http://schemas.microsoft.com/office/drawing/2014/main" id="{692E911F-6AB6-49B0-A66A-B3F8FB431E49}"/>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18B2765A-172A-405F-94F0-082C90CC04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B75509F-0F95-4B9A-AA7E-2CB4A6F9793D}"/>
                </a:ext>
              </a:extLst>
            </p:cNvPr>
            <p:cNvGrpSpPr/>
            <p:nvPr/>
          </p:nvGrpSpPr>
          <p:grpSpPr>
            <a:xfrm rot="14630362">
              <a:off x="7007665" y="3228484"/>
              <a:ext cx="740774" cy="885524"/>
              <a:chOff x="3243860" y="3619779"/>
              <a:chExt cx="1175584" cy="1484457"/>
            </a:xfrm>
          </p:grpSpPr>
          <p:sp>
            <p:nvSpPr>
              <p:cNvPr id="40" name="Arrow: Right 39">
                <a:extLst>
                  <a:ext uri="{FF2B5EF4-FFF2-40B4-BE49-F238E27FC236}">
                    <a16:creationId xmlns:a16="http://schemas.microsoft.com/office/drawing/2014/main" id="{2CD13ED3-5FF1-402A-BF45-4DD205455292}"/>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1" name="Arrow: Right 40">
                <a:extLst>
                  <a:ext uri="{FF2B5EF4-FFF2-40B4-BE49-F238E27FC236}">
                    <a16:creationId xmlns:a16="http://schemas.microsoft.com/office/drawing/2014/main" id="{D05490CA-915B-4371-907C-0A0A8DE74901}"/>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2" name="Arrow: Right 41">
                <a:extLst>
                  <a:ext uri="{FF2B5EF4-FFF2-40B4-BE49-F238E27FC236}">
                    <a16:creationId xmlns:a16="http://schemas.microsoft.com/office/drawing/2014/main" id="{8D217AE1-986D-4610-9AB9-053499DB4FD0}"/>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grpSp>
          <p:nvGrpSpPr>
            <p:cNvPr id="23" name="Group 22">
              <a:extLst>
                <a:ext uri="{FF2B5EF4-FFF2-40B4-BE49-F238E27FC236}">
                  <a16:creationId xmlns:a16="http://schemas.microsoft.com/office/drawing/2014/main" id="{3F772B28-37D6-44FB-B68B-4843D995EE0B}"/>
                </a:ext>
              </a:extLst>
            </p:cNvPr>
            <p:cNvGrpSpPr/>
            <p:nvPr/>
          </p:nvGrpSpPr>
          <p:grpSpPr>
            <a:xfrm rot="18199741">
              <a:off x="5921621" y="3537074"/>
              <a:ext cx="697284" cy="535233"/>
              <a:chOff x="3243860" y="3619773"/>
              <a:chExt cx="1106568" cy="897242"/>
            </a:xfrm>
          </p:grpSpPr>
          <p:sp>
            <p:nvSpPr>
              <p:cNvPr id="38" name="Arrow: Right 37">
                <a:extLst>
                  <a:ext uri="{FF2B5EF4-FFF2-40B4-BE49-F238E27FC236}">
                    <a16:creationId xmlns:a16="http://schemas.microsoft.com/office/drawing/2014/main" id="{E7F0CF56-CF8E-47E5-AE52-794E8C2ECE1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9" name="Arrow: Right 38">
                <a:extLst>
                  <a:ext uri="{FF2B5EF4-FFF2-40B4-BE49-F238E27FC236}">
                    <a16:creationId xmlns:a16="http://schemas.microsoft.com/office/drawing/2014/main" id="{E33A73D3-1475-4B3A-AF90-4279D4178EF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D9F6E6AD-8F47-4165-A1A6-0C54367AEE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7A0F7B01-D921-4602-8F14-32DAAB6EE16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0DABB715-CE60-4FCB-93DA-BBF110A88DB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90A5F17B-DD1D-4030-A08E-3FE2B2AF9891}"/>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pic>
          <p:nvPicPr>
            <p:cNvPr id="28" name="Picture 16" descr="https://s14-eu5.startpage.com/wikioimage/35e4caa3ab4a872292cb587b6e4ec893.png">
              <a:extLst>
                <a:ext uri="{FF2B5EF4-FFF2-40B4-BE49-F238E27FC236}">
                  <a16:creationId xmlns:a16="http://schemas.microsoft.com/office/drawing/2014/main" id="{96954BF6-1B08-4178-9245-08955DBEC2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E2E73F0F-EE9D-4CD7-8415-87D8AF829AD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772FC902-5BF4-4A20-A080-A3449C6F5E3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0120125-6573-4F40-BC5C-76EAB7EB25D0}"/>
                </a:ext>
              </a:extLst>
            </p:cNvPr>
            <p:cNvGrpSpPr/>
            <p:nvPr/>
          </p:nvGrpSpPr>
          <p:grpSpPr>
            <a:xfrm rot="18171729">
              <a:off x="7702732" y="1307968"/>
              <a:ext cx="263795" cy="185196"/>
              <a:chOff x="5457783" y="3422637"/>
              <a:chExt cx="1106568" cy="897242"/>
            </a:xfrm>
          </p:grpSpPr>
          <p:sp>
            <p:nvSpPr>
              <p:cNvPr id="36" name="Arrow: Right 35">
                <a:extLst>
                  <a:ext uri="{FF2B5EF4-FFF2-40B4-BE49-F238E27FC236}">
                    <a16:creationId xmlns:a16="http://schemas.microsoft.com/office/drawing/2014/main" id="{D6C19332-5D2E-4CB8-8650-7037CBC8C5A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7" name="Arrow: Right 36">
                <a:extLst>
                  <a:ext uri="{FF2B5EF4-FFF2-40B4-BE49-F238E27FC236}">
                    <a16:creationId xmlns:a16="http://schemas.microsoft.com/office/drawing/2014/main" id="{8851C0B6-B6E3-4994-8F9E-BA9901DADDA5}"/>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32" name="TextBox 31">
              <a:extLst>
                <a:ext uri="{FF2B5EF4-FFF2-40B4-BE49-F238E27FC236}">
                  <a16:creationId xmlns:a16="http://schemas.microsoft.com/office/drawing/2014/main" id="{17AE2855-3257-4443-9184-096887965F67}"/>
                </a:ext>
              </a:extLst>
            </p:cNvPr>
            <p:cNvSpPr txBox="1"/>
            <p:nvPr/>
          </p:nvSpPr>
          <p:spPr>
            <a:xfrm>
              <a:off x="7919987" y="621413"/>
              <a:ext cx="311894" cy="147761"/>
            </a:xfrm>
            <a:prstGeom prst="rect">
              <a:avLst/>
            </a:prstGeom>
            <a:noFill/>
          </p:spPr>
          <p:txBody>
            <a:bodyPr wrap="none" lIns="0" tIns="0" rIns="0" bIns="0" rtlCol="0">
              <a:spAutoFit/>
            </a:bodyPr>
            <a:lstStyle/>
            <a:p>
              <a:r>
                <a:rPr lang="nl-NL" sz="200"/>
                <a:t>Fortran</a:t>
              </a:r>
              <a:endParaRPr lang="en-NL" sz="200" err="1"/>
            </a:p>
          </p:txBody>
        </p:sp>
        <p:sp>
          <p:nvSpPr>
            <p:cNvPr id="33" name="TextBox 32">
              <a:extLst>
                <a:ext uri="{FF2B5EF4-FFF2-40B4-BE49-F238E27FC236}">
                  <a16:creationId xmlns:a16="http://schemas.microsoft.com/office/drawing/2014/main" id="{AB4D747F-655F-4AD5-8EBD-E4259159D4A9}"/>
                </a:ext>
              </a:extLst>
            </p:cNvPr>
            <p:cNvSpPr txBox="1"/>
            <p:nvPr/>
          </p:nvSpPr>
          <p:spPr>
            <a:xfrm rot="5400000">
              <a:off x="7459722" y="996088"/>
              <a:ext cx="415574" cy="117419"/>
            </a:xfrm>
            <a:prstGeom prst="rect">
              <a:avLst/>
            </a:prstGeom>
            <a:noFill/>
          </p:spPr>
          <p:txBody>
            <a:bodyPr wrap="none" lIns="0" tIns="0" rIns="0" bIns="0" rtlCol="0">
              <a:spAutoFit/>
            </a:bodyPr>
            <a:lstStyle/>
            <a:p>
              <a:r>
                <a:rPr lang="nl-NL" sz="200" err="1"/>
                <a:t>Haskell</a:t>
              </a:r>
              <a:endParaRPr lang="en-NL" sz="200" err="1"/>
            </a:p>
          </p:txBody>
        </p:sp>
        <p:pic>
          <p:nvPicPr>
            <p:cNvPr id="3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ED803CC-D8E4-4718-956A-6F40F215589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6B9F101-B41B-4A03-B87C-7D778B0205A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Picture 2" descr="the open gate | Garden, My secret garden, Outdoor gardens">
            <a:extLst>
              <a:ext uri="{FF2B5EF4-FFF2-40B4-BE49-F238E27FC236}">
                <a16:creationId xmlns:a16="http://schemas.microsoft.com/office/drawing/2014/main" id="{7E8E3C94-EB40-4915-9E63-F45C2BD72DF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10476" y="1562837"/>
            <a:ext cx="1080720" cy="72104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ool Photoshop Stuff | Cool photoshop, Photoshop, Photoshop projects">
            <a:extLst>
              <a:ext uri="{FF2B5EF4-FFF2-40B4-BE49-F238E27FC236}">
                <a16:creationId xmlns:a16="http://schemas.microsoft.com/office/drawing/2014/main" id="{0E99574C-FA8F-4D3B-9C87-E354913B66F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747085" y="792000"/>
            <a:ext cx="938121" cy="520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855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DOAG 2020 | How and why GraalVM is quickly becoming relevant for you</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911453" y="4338340"/>
            <a:ext cx="582154" cy="52548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10" name="Picture 2" descr="https://s14-eu5.startpage.com/cgi-bin/serveimage?url=https%3A%2F%2Fwww.speedofsight.org%2Fwp-content%2Fuploads%2F2019%2F05%2F1-Front-1.png&amp;sp=5703c425080e0bd543cb90f053178377&amp;anticache=518723">
            <a:extLst>
              <a:ext uri="{FF2B5EF4-FFF2-40B4-BE49-F238E27FC236}">
                <a16:creationId xmlns:a16="http://schemas.microsoft.com/office/drawing/2014/main" id="{A61773F8-938B-4509-9A37-D48861358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501" y="1908267"/>
            <a:ext cx="1493651" cy="1703238"/>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C1418F33-5681-4FA3-92E0-56EBF81CA5E3}"/>
              </a:ext>
            </a:extLst>
          </p:cNvPr>
          <p:cNvSpPr/>
          <p:nvPr/>
        </p:nvSpPr>
        <p:spPr>
          <a:xfrm>
            <a:off x="6301519" y="2839882"/>
            <a:ext cx="162463" cy="96567"/>
          </a:xfrm>
          <a:custGeom>
            <a:avLst/>
            <a:gdLst>
              <a:gd name="connsiteX0" fmla="*/ 34239 w 283621"/>
              <a:gd name="connsiteY0" fmla="*/ 13909 h 173236"/>
              <a:gd name="connsiteX1" fmla="*/ 34239 w 283621"/>
              <a:gd name="connsiteY1" fmla="*/ 13909 h 173236"/>
              <a:gd name="connsiteX2" fmla="*/ 3066 w 283621"/>
              <a:gd name="connsiteY2" fmla="*/ 17373 h 173236"/>
              <a:gd name="connsiteX3" fmla="*/ 6530 w 283621"/>
              <a:gd name="connsiteY3" fmla="*/ 72791 h 173236"/>
              <a:gd name="connsiteX4" fmla="*/ 9993 w 283621"/>
              <a:gd name="connsiteY4" fmla="*/ 90109 h 173236"/>
              <a:gd name="connsiteX5" fmla="*/ 16921 w 283621"/>
              <a:gd name="connsiteY5" fmla="*/ 100500 h 173236"/>
              <a:gd name="connsiteX6" fmla="*/ 23848 w 283621"/>
              <a:gd name="connsiteY6" fmla="*/ 124746 h 173236"/>
              <a:gd name="connsiteX7" fmla="*/ 27311 w 283621"/>
              <a:gd name="connsiteY7" fmla="*/ 155918 h 173236"/>
              <a:gd name="connsiteX8" fmla="*/ 37702 w 283621"/>
              <a:gd name="connsiteY8" fmla="*/ 162846 h 173236"/>
              <a:gd name="connsiteX9" fmla="*/ 72339 w 283621"/>
              <a:gd name="connsiteY9" fmla="*/ 173236 h 173236"/>
              <a:gd name="connsiteX10" fmla="*/ 262839 w 283621"/>
              <a:gd name="connsiteY10" fmla="*/ 169773 h 173236"/>
              <a:gd name="connsiteX11" fmla="*/ 269766 w 283621"/>
              <a:gd name="connsiteY11" fmla="*/ 159382 h 173236"/>
              <a:gd name="connsiteX12" fmla="*/ 276693 w 283621"/>
              <a:gd name="connsiteY12" fmla="*/ 138600 h 173236"/>
              <a:gd name="connsiteX13" fmla="*/ 280157 w 283621"/>
              <a:gd name="connsiteY13" fmla="*/ 128209 h 173236"/>
              <a:gd name="connsiteX14" fmla="*/ 283621 w 283621"/>
              <a:gd name="connsiteY14" fmla="*/ 117818 h 173236"/>
              <a:gd name="connsiteX15" fmla="*/ 280157 w 283621"/>
              <a:gd name="connsiteY15" fmla="*/ 90109 h 173236"/>
              <a:gd name="connsiteX16" fmla="*/ 269766 w 283621"/>
              <a:gd name="connsiteY16" fmla="*/ 83182 h 173236"/>
              <a:gd name="connsiteX17" fmla="*/ 259375 w 283621"/>
              <a:gd name="connsiteY17" fmla="*/ 79718 h 173236"/>
              <a:gd name="connsiteX18" fmla="*/ 217811 w 283621"/>
              <a:gd name="connsiteY18" fmla="*/ 72791 h 173236"/>
              <a:gd name="connsiteX19" fmla="*/ 200493 w 283621"/>
              <a:gd name="connsiteY19" fmla="*/ 58936 h 173236"/>
              <a:gd name="connsiteX20" fmla="*/ 190102 w 283621"/>
              <a:gd name="connsiteY20" fmla="*/ 52009 h 173236"/>
              <a:gd name="connsiteX21" fmla="*/ 186639 w 283621"/>
              <a:gd name="connsiteY21" fmla="*/ 41618 h 173236"/>
              <a:gd name="connsiteX22" fmla="*/ 183175 w 283621"/>
              <a:gd name="connsiteY22" fmla="*/ 6982 h 173236"/>
              <a:gd name="connsiteX23" fmla="*/ 162393 w 283621"/>
              <a:gd name="connsiteY23" fmla="*/ 3518 h 173236"/>
              <a:gd name="connsiteX24" fmla="*/ 145075 w 283621"/>
              <a:gd name="connsiteY24" fmla="*/ 55 h 173236"/>
              <a:gd name="connsiteX25" fmla="*/ 34239 w 283621"/>
              <a:gd name="connsiteY25" fmla="*/ 13909 h 1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3621" h="173236">
                <a:moveTo>
                  <a:pt x="34239" y="13909"/>
                </a:moveTo>
                <a:lnTo>
                  <a:pt x="34239" y="13909"/>
                </a:lnTo>
                <a:cubicBezTo>
                  <a:pt x="23848" y="15064"/>
                  <a:pt x="7518" y="7913"/>
                  <a:pt x="3066" y="17373"/>
                </a:cubicBezTo>
                <a:cubicBezTo>
                  <a:pt x="-4815" y="34120"/>
                  <a:pt x="4775" y="54366"/>
                  <a:pt x="6530" y="72791"/>
                </a:cubicBezTo>
                <a:cubicBezTo>
                  <a:pt x="7088" y="78651"/>
                  <a:pt x="7926" y="84597"/>
                  <a:pt x="9993" y="90109"/>
                </a:cubicBezTo>
                <a:cubicBezTo>
                  <a:pt x="11455" y="94007"/>
                  <a:pt x="14612" y="97036"/>
                  <a:pt x="16921" y="100500"/>
                </a:cubicBezTo>
                <a:cubicBezTo>
                  <a:pt x="19506" y="108256"/>
                  <a:pt x="22606" y="116674"/>
                  <a:pt x="23848" y="124746"/>
                </a:cubicBezTo>
                <a:cubicBezTo>
                  <a:pt x="25438" y="135079"/>
                  <a:pt x="23738" y="146093"/>
                  <a:pt x="27311" y="155918"/>
                </a:cubicBezTo>
                <a:cubicBezTo>
                  <a:pt x="28734" y="159830"/>
                  <a:pt x="33898" y="161155"/>
                  <a:pt x="37702" y="162846"/>
                </a:cubicBezTo>
                <a:cubicBezTo>
                  <a:pt x="48545" y="167665"/>
                  <a:pt x="60823" y="170358"/>
                  <a:pt x="72339" y="173236"/>
                </a:cubicBezTo>
                <a:cubicBezTo>
                  <a:pt x="135839" y="172082"/>
                  <a:pt x="199484" y="174219"/>
                  <a:pt x="262839" y="169773"/>
                </a:cubicBezTo>
                <a:cubicBezTo>
                  <a:pt x="266992" y="169482"/>
                  <a:pt x="268075" y="163186"/>
                  <a:pt x="269766" y="159382"/>
                </a:cubicBezTo>
                <a:cubicBezTo>
                  <a:pt x="272732" y="152709"/>
                  <a:pt x="274384" y="145527"/>
                  <a:pt x="276693" y="138600"/>
                </a:cubicBezTo>
                <a:lnTo>
                  <a:pt x="280157" y="128209"/>
                </a:lnTo>
                <a:lnTo>
                  <a:pt x="283621" y="117818"/>
                </a:lnTo>
                <a:cubicBezTo>
                  <a:pt x="282466" y="108582"/>
                  <a:pt x="283614" y="98751"/>
                  <a:pt x="280157" y="90109"/>
                </a:cubicBezTo>
                <a:cubicBezTo>
                  <a:pt x="278611" y="86244"/>
                  <a:pt x="273489" y="85044"/>
                  <a:pt x="269766" y="83182"/>
                </a:cubicBezTo>
                <a:cubicBezTo>
                  <a:pt x="266500" y="81549"/>
                  <a:pt x="262886" y="80721"/>
                  <a:pt x="259375" y="79718"/>
                </a:cubicBezTo>
                <a:cubicBezTo>
                  <a:pt x="241581" y="74634"/>
                  <a:pt x="240290" y="75601"/>
                  <a:pt x="217811" y="72791"/>
                </a:cubicBezTo>
                <a:cubicBezTo>
                  <a:pt x="185824" y="51466"/>
                  <a:pt x="225177" y="78683"/>
                  <a:pt x="200493" y="58936"/>
                </a:cubicBezTo>
                <a:cubicBezTo>
                  <a:pt x="197242" y="56336"/>
                  <a:pt x="193566" y="54318"/>
                  <a:pt x="190102" y="52009"/>
                </a:cubicBezTo>
                <a:cubicBezTo>
                  <a:pt x="188948" y="48545"/>
                  <a:pt x="187194" y="45227"/>
                  <a:pt x="186639" y="41618"/>
                </a:cubicBezTo>
                <a:cubicBezTo>
                  <a:pt x="184875" y="30150"/>
                  <a:pt x="189404" y="16771"/>
                  <a:pt x="183175" y="6982"/>
                </a:cubicBezTo>
                <a:cubicBezTo>
                  <a:pt x="179405" y="1057"/>
                  <a:pt x="169303" y="4774"/>
                  <a:pt x="162393" y="3518"/>
                </a:cubicBezTo>
                <a:cubicBezTo>
                  <a:pt x="156601" y="2465"/>
                  <a:pt x="150960" y="223"/>
                  <a:pt x="145075" y="55"/>
                </a:cubicBezTo>
                <a:cubicBezTo>
                  <a:pt x="110453" y="-934"/>
                  <a:pt x="52712" y="11600"/>
                  <a:pt x="34239" y="1390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416F5C94-0D47-43E9-BF14-6684D5AB0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405" y="2763648"/>
            <a:ext cx="653082" cy="2852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7"/>
            <a:extLst>
              <a:ext uri="{FF2B5EF4-FFF2-40B4-BE49-F238E27FC236}">
                <a16:creationId xmlns:a16="http://schemas.microsoft.com/office/drawing/2014/main" id="{948ECF6A-9003-4FDE-82F0-0A066224240A}"/>
              </a:ext>
            </a:extLst>
          </p:cNvPr>
          <p:cNvSpPr txBox="1"/>
          <p:nvPr/>
        </p:nvSpPr>
        <p:spPr>
          <a:xfrm>
            <a:off x="763960" y="3635998"/>
            <a:ext cx="32781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2400" dirty="0"/>
              <a:t>bit.ly/graalvm-handson</a:t>
            </a:r>
            <a:endParaRPr lang="en-NL" sz="2400" dirty="0" err="1"/>
          </a:p>
        </p:txBody>
      </p:sp>
      <p:sp>
        <p:nvSpPr>
          <p:cNvPr id="15" name="TextBox 14">
            <a:hlinkClick r:id="rId7"/>
            <a:extLst>
              <a:ext uri="{FF2B5EF4-FFF2-40B4-BE49-F238E27FC236}">
                <a16:creationId xmlns:a16="http://schemas.microsoft.com/office/drawing/2014/main" id="{717E973E-65CB-4780-925E-A781E39E3A49}"/>
              </a:ext>
            </a:extLst>
          </p:cNvPr>
          <p:cNvSpPr txBox="1"/>
          <p:nvPr/>
        </p:nvSpPr>
        <p:spPr>
          <a:xfrm>
            <a:off x="763960" y="2602957"/>
            <a:ext cx="4659836" cy="369332"/>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2400" dirty="0"/>
              <a:t>https://bit.ly/...</a:t>
            </a:r>
            <a:endParaRPr lang="en-NL" sz="2400" dirty="0" err="1"/>
          </a:p>
        </p:txBody>
      </p:sp>
      <p:sp>
        <p:nvSpPr>
          <p:cNvPr id="4" name="TextBox 3">
            <a:extLst>
              <a:ext uri="{FF2B5EF4-FFF2-40B4-BE49-F238E27FC236}">
                <a16:creationId xmlns:a16="http://schemas.microsoft.com/office/drawing/2014/main" id="{0872E0D0-1177-44AE-864A-4E4FF0AAABB1}"/>
              </a:ext>
            </a:extLst>
          </p:cNvPr>
          <p:cNvSpPr txBox="1"/>
          <p:nvPr/>
        </p:nvSpPr>
        <p:spPr>
          <a:xfrm>
            <a:off x="763960" y="2340488"/>
            <a:ext cx="500137" cy="200055"/>
          </a:xfrm>
          <a:prstGeom prst="rect">
            <a:avLst/>
          </a:prstGeom>
          <a:noFill/>
        </p:spPr>
        <p:txBody>
          <a:bodyPr wrap="none" lIns="0" tIns="0" rIns="0" bIns="0" rtlCol="0">
            <a:spAutoFit/>
          </a:bodyPr>
          <a:lstStyle/>
          <a:p>
            <a:r>
              <a:rPr lang="nl-NL" sz="1300" dirty="0"/>
              <a:t>Slides:</a:t>
            </a:r>
            <a:endParaRPr lang="en-NL" sz="1300" dirty="0" err="1"/>
          </a:p>
        </p:txBody>
      </p:sp>
      <p:sp>
        <p:nvSpPr>
          <p:cNvPr id="16" name="TextBox 15">
            <a:extLst>
              <a:ext uri="{FF2B5EF4-FFF2-40B4-BE49-F238E27FC236}">
                <a16:creationId xmlns:a16="http://schemas.microsoft.com/office/drawing/2014/main" id="{AD8E90D3-063C-4685-A92D-7298936C712A}"/>
              </a:ext>
            </a:extLst>
          </p:cNvPr>
          <p:cNvSpPr txBox="1"/>
          <p:nvPr/>
        </p:nvSpPr>
        <p:spPr>
          <a:xfrm>
            <a:off x="763960" y="3405600"/>
            <a:ext cx="2840521" cy="200055"/>
          </a:xfrm>
          <a:prstGeom prst="rect">
            <a:avLst/>
          </a:prstGeom>
          <a:noFill/>
        </p:spPr>
        <p:txBody>
          <a:bodyPr wrap="none" lIns="0" tIns="0" rIns="0" bIns="0" rtlCol="0">
            <a:spAutoFit/>
          </a:bodyPr>
          <a:lstStyle/>
          <a:p>
            <a:r>
              <a:rPr lang="nl-NL" sz="1300" dirty="0" err="1"/>
              <a:t>Katacoda</a:t>
            </a:r>
            <a:r>
              <a:rPr lang="nl-NL" sz="1300" dirty="0"/>
              <a:t> Live </a:t>
            </a:r>
            <a:r>
              <a:rPr lang="nl-NL" sz="1300" dirty="0" err="1"/>
              <a:t>Handson</a:t>
            </a:r>
            <a:r>
              <a:rPr lang="nl-NL" sz="1300" dirty="0"/>
              <a:t> Environments</a:t>
            </a:r>
            <a:endParaRPr lang="en-NL" sz="1300" dirty="0" err="1"/>
          </a:p>
        </p:txBody>
      </p:sp>
      <p:pic>
        <p:nvPicPr>
          <p:cNvPr id="17" name="Picture 2" descr="DOAG">
            <a:extLst>
              <a:ext uri="{FF2B5EF4-FFF2-40B4-BE49-F238E27FC236}">
                <a16:creationId xmlns:a16="http://schemas.microsoft.com/office/drawing/2014/main" id="{52912EB8-05F1-46B7-80FE-EFC333684DE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288E7-40A2-476B-84DA-4FABD0DDD831}"/>
              </a:ext>
            </a:extLst>
          </p:cNvPr>
          <p:cNvSpPr>
            <a:spLocks noGrp="1"/>
          </p:cNvSpPr>
          <p:nvPr>
            <p:ph type="title"/>
          </p:nvPr>
        </p:nvSpPr>
        <p:spPr/>
        <p:txBody>
          <a:bodyPr/>
          <a:lstStyle/>
          <a:p>
            <a:r>
              <a:rPr lang="en-US" dirty="0"/>
              <a:t>A wonderful piece of machine</a:t>
            </a:r>
          </a:p>
        </p:txBody>
      </p:sp>
      <p:sp>
        <p:nvSpPr>
          <p:cNvPr id="4" name="Footer Placeholder 3">
            <a:extLst>
              <a:ext uri="{FF2B5EF4-FFF2-40B4-BE49-F238E27FC236}">
                <a16:creationId xmlns:a16="http://schemas.microsoft.com/office/drawing/2014/main" id="{2CAD1D69-3720-4B30-A906-24FF333008CD}"/>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1028" name="Picture 4" descr="Crash Tag Team Racing Happily Ever Faster[MP3orMP4.com] by Giulia Genco on  SoundCloud - Hear the world's sounds">
            <a:extLst>
              <a:ext uri="{FF2B5EF4-FFF2-40B4-BE49-F238E27FC236}">
                <a16:creationId xmlns:a16="http://schemas.microsoft.com/office/drawing/2014/main" id="{9C4886D4-E65F-4757-BEDE-E7AD9EF0BD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53" b="9663"/>
          <a:stretch/>
        </p:blipFill>
        <p:spPr bwMode="auto">
          <a:xfrm>
            <a:off x="5044200" y="1359546"/>
            <a:ext cx="3890250" cy="290537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JVM Explained | Java Tutorial Network">
            <a:extLst>
              <a:ext uri="{FF2B5EF4-FFF2-40B4-BE49-F238E27FC236}">
                <a16:creationId xmlns:a16="http://schemas.microsoft.com/office/drawing/2014/main" id="{E8F32DDB-FE70-49EA-AC60-A2F111AC94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2079" y="1259521"/>
            <a:ext cx="2741613" cy="308645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List All Loaded Classes in the Java JVM Using Nashorn JavaScript - Capture  Club">
            <a:extLst>
              <a:ext uri="{FF2B5EF4-FFF2-40B4-BE49-F238E27FC236}">
                <a16:creationId xmlns:a16="http://schemas.microsoft.com/office/drawing/2014/main" id="{2387DDB2-BD62-4D5A-99F9-09D3370162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41" y="2415540"/>
            <a:ext cx="2001284" cy="11287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409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4788-18F0-446E-BC89-500C7B354E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628F20F-6974-4767-8EC4-B540F6C36EFC}"/>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2F1F99A6-A85C-47F6-9515-4983D87AD8C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Picture 6">
            <a:extLst>
              <a:ext uri="{FF2B5EF4-FFF2-40B4-BE49-F238E27FC236}">
                <a16:creationId xmlns:a16="http://schemas.microsoft.com/office/drawing/2014/main" id="{BF6E3921-74FA-4B64-BCB5-63A155DDD7F3}"/>
              </a:ext>
            </a:extLst>
          </p:cNvPr>
          <p:cNvPicPr>
            <a:picLocks noChangeAspect="1"/>
          </p:cNvPicPr>
          <p:nvPr/>
        </p:nvPicPr>
        <p:blipFill>
          <a:blip r:embed="rId2"/>
          <a:stretch>
            <a:fillRect/>
          </a:stretch>
        </p:blipFill>
        <p:spPr>
          <a:xfrm>
            <a:off x="331356" y="3067200"/>
            <a:ext cx="3419844" cy="1470602"/>
          </a:xfrm>
          <a:prstGeom prst="rect">
            <a:avLst/>
          </a:prstGeom>
        </p:spPr>
      </p:pic>
      <p:pic>
        <p:nvPicPr>
          <p:cNvPr id="8" name="Picture 7">
            <a:extLst>
              <a:ext uri="{FF2B5EF4-FFF2-40B4-BE49-F238E27FC236}">
                <a16:creationId xmlns:a16="http://schemas.microsoft.com/office/drawing/2014/main" id="{342D1FA2-1842-402B-9C2F-B84A6FA377D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168156" y="2259899"/>
            <a:ext cx="3419844" cy="1470602"/>
          </a:xfrm>
          <a:prstGeom prst="rect">
            <a:avLst/>
          </a:prstGeom>
        </p:spPr>
      </p:pic>
      <p:pic>
        <p:nvPicPr>
          <p:cNvPr id="9" name="Picture 8">
            <a:extLst>
              <a:ext uri="{FF2B5EF4-FFF2-40B4-BE49-F238E27FC236}">
                <a16:creationId xmlns:a16="http://schemas.microsoft.com/office/drawing/2014/main" id="{4C3B4D7F-5843-4639-BE6E-25A7169DF6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939642" y="1524598"/>
            <a:ext cx="3419844" cy="1470602"/>
          </a:xfrm>
          <a:prstGeom prst="rect">
            <a:avLst/>
          </a:prstGeom>
        </p:spPr>
      </p:pic>
      <p:sp>
        <p:nvSpPr>
          <p:cNvPr id="10" name="Arrow: Up 9">
            <a:extLst>
              <a:ext uri="{FF2B5EF4-FFF2-40B4-BE49-F238E27FC236}">
                <a16:creationId xmlns:a16="http://schemas.microsoft.com/office/drawing/2014/main" id="{F7E90A22-83D8-40CD-9826-1CC4E88C7650}"/>
              </a:ext>
            </a:extLst>
          </p:cNvPr>
          <p:cNvSpPr/>
          <p:nvPr/>
        </p:nvSpPr>
        <p:spPr>
          <a:xfrm>
            <a:off x="9013368" y="1984744"/>
            <a:ext cx="52659" cy="24809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114AC7-8316-4D04-8B10-4CC84F075C1F}"/>
              </a:ext>
            </a:extLst>
          </p:cNvPr>
          <p:cNvSpPr txBox="1"/>
          <p:nvPr/>
        </p:nvSpPr>
        <p:spPr>
          <a:xfrm>
            <a:off x="7427998" y="3083145"/>
            <a:ext cx="1585370" cy="200055"/>
          </a:xfrm>
          <a:prstGeom prst="rect">
            <a:avLst/>
          </a:prstGeom>
          <a:noFill/>
        </p:spPr>
        <p:txBody>
          <a:bodyPr wrap="none" lIns="0" tIns="0" rIns="0" bIns="0" rtlCol="0">
            <a:spAutoFit/>
          </a:bodyPr>
          <a:lstStyle/>
          <a:p>
            <a:r>
              <a:rPr lang="en-US" sz="1300" dirty="0"/>
              <a:t>Cost Complexity Risk</a:t>
            </a:r>
          </a:p>
        </p:txBody>
      </p:sp>
      <p:pic>
        <p:nvPicPr>
          <p:cNvPr id="6" name="Picture 4" descr="List All Loaded Classes in the Java JVM Using Nashorn JavaScript - Capture  Club">
            <a:extLst>
              <a:ext uri="{FF2B5EF4-FFF2-40B4-BE49-F238E27FC236}">
                <a16:creationId xmlns:a16="http://schemas.microsoft.com/office/drawing/2014/main" id="{2B7D3651-3A81-4605-B868-916EE53E2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56" y="3563974"/>
            <a:ext cx="845847" cy="4770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0D95C51-138E-4B17-A8B5-AD50F9527332}"/>
              </a:ext>
            </a:extLst>
          </p:cNvPr>
          <p:cNvSpPr txBox="1"/>
          <p:nvPr/>
        </p:nvSpPr>
        <p:spPr>
          <a:xfrm>
            <a:off x="402828" y="4510791"/>
            <a:ext cx="468077" cy="369332"/>
          </a:xfrm>
          <a:prstGeom prst="rect">
            <a:avLst/>
          </a:prstGeom>
          <a:noFill/>
        </p:spPr>
        <p:txBody>
          <a:bodyPr wrap="none" lIns="0" tIns="0" rIns="0" bIns="0" rtlCol="0">
            <a:spAutoFit/>
          </a:bodyPr>
          <a:lstStyle/>
          <a:p>
            <a:r>
              <a:rPr lang="en-US" sz="2400" b="1" dirty="0">
                <a:latin typeface="Chiller" panose="020B0604020202020204" pitchFamily="82" charset="0"/>
              </a:rPr>
              <a:t>1999</a:t>
            </a:r>
          </a:p>
        </p:txBody>
      </p:sp>
      <p:sp>
        <p:nvSpPr>
          <p:cNvPr id="14" name="TextBox 13">
            <a:extLst>
              <a:ext uri="{FF2B5EF4-FFF2-40B4-BE49-F238E27FC236}">
                <a16:creationId xmlns:a16="http://schemas.microsoft.com/office/drawing/2014/main" id="{6E21538F-57C0-42A7-BF5E-0DCBE105355F}"/>
              </a:ext>
            </a:extLst>
          </p:cNvPr>
          <p:cNvSpPr txBox="1"/>
          <p:nvPr/>
        </p:nvSpPr>
        <p:spPr>
          <a:xfrm>
            <a:off x="8531143" y="4510791"/>
            <a:ext cx="541815" cy="369332"/>
          </a:xfrm>
          <a:prstGeom prst="rect">
            <a:avLst/>
          </a:prstGeom>
          <a:noFill/>
        </p:spPr>
        <p:txBody>
          <a:bodyPr wrap="none" lIns="0" tIns="0" rIns="0" bIns="0" rtlCol="0">
            <a:spAutoFit/>
          </a:bodyPr>
          <a:lstStyle/>
          <a:p>
            <a:r>
              <a:rPr lang="en-US" sz="2400" b="1" dirty="0">
                <a:latin typeface="Chiller" panose="020B0604020202020204" pitchFamily="82" charset="0"/>
              </a:rPr>
              <a:t>2020</a:t>
            </a:r>
          </a:p>
        </p:txBody>
      </p:sp>
      <p:pic>
        <p:nvPicPr>
          <p:cNvPr id="18" name="Picture 2" descr="How to break spaghetti into two pieces according to MIT study">
            <a:extLst>
              <a:ext uri="{FF2B5EF4-FFF2-40B4-BE49-F238E27FC236}">
                <a16:creationId xmlns:a16="http://schemas.microsoft.com/office/drawing/2014/main" id="{B84E0D7D-29BC-40B7-BBA9-9B8702EA82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937"/>
          <a:stretch/>
        </p:blipFill>
        <p:spPr bwMode="auto">
          <a:xfrm>
            <a:off x="102756" y="4065156"/>
            <a:ext cx="558034" cy="30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51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0-#ppt_w/2"/>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394788-18F0-446E-BC89-500C7B354EC3}"/>
              </a:ext>
            </a:extLst>
          </p:cNvPr>
          <p:cNvSpPr>
            <a:spLocks noGrp="1"/>
          </p:cNvSpPr>
          <p:nvPr>
            <p:ph type="title"/>
          </p:nvPr>
        </p:nvSpPr>
        <p:spPr>
          <a:xfrm>
            <a:off x="416997" y="1622788"/>
            <a:ext cx="6624000" cy="504000"/>
          </a:xfrm>
        </p:spPr>
        <p:txBody>
          <a:bodyPr/>
          <a:lstStyle/>
          <a:p>
            <a:endParaRPr lang="en-US"/>
          </a:p>
        </p:txBody>
      </p:sp>
      <p:sp>
        <p:nvSpPr>
          <p:cNvPr id="4" name="Footer Placeholder 3">
            <a:extLst>
              <a:ext uri="{FF2B5EF4-FFF2-40B4-BE49-F238E27FC236}">
                <a16:creationId xmlns:a16="http://schemas.microsoft.com/office/drawing/2014/main" id="{2F1F99A6-A85C-47F6-9515-4983D87AD8CC}"/>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Picture 6">
            <a:extLst>
              <a:ext uri="{FF2B5EF4-FFF2-40B4-BE49-F238E27FC236}">
                <a16:creationId xmlns:a16="http://schemas.microsoft.com/office/drawing/2014/main" id="{BF6E3921-74FA-4B64-BCB5-63A155DDD7F3}"/>
              </a:ext>
            </a:extLst>
          </p:cNvPr>
          <p:cNvPicPr>
            <a:picLocks noChangeAspect="1"/>
          </p:cNvPicPr>
          <p:nvPr/>
        </p:nvPicPr>
        <p:blipFill>
          <a:blip r:embed="rId2"/>
          <a:stretch>
            <a:fillRect/>
          </a:stretch>
        </p:blipFill>
        <p:spPr>
          <a:xfrm>
            <a:off x="77973" y="1756435"/>
            <a:ext cx="3419844" cy="1470602"/>
          </a:xfrm>
          <a:prstGeom prst="rect">
            <a:avLst/>
          </a:prstGeom>
        </p:spPr>
      </p:pic>
      <p:pic>
        <p:nvPicPr>
          <p:cNvPr id="8" name="Picture 7">
            <a:extLst>
              <a:ext uri="{FF2B5EF4-FFF2-40B4-BE49-F238E27FC236}">
                <a16:creationId xmlns:a16="http://schemas.microsoft.com/office/drawing/2014/main" id="{342D1FA2-1842-402B-9C2F-B84A6FA377D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33812" y="2341546"/>
            <a:ext cx="3419844" cy="1470602"/>
          </a:xfrm>
          <a:prstGeom prst="rect">
            <a:avLst/>
          </a:prstGeom>
        </p:spPr>
      </p:pic>
      <p:pic>
        <p:nvPicPr>
          <p:cNvPr id="9" name="Picture 8">
            <a:extLst>
              <a:ext uri="{FF2B5EF4-FFF2-40B4-BE49-F238E27FC236}">
                <a16:creationId xmlns:a16="http://schemas.microsoft.com/office/drawing/2014/main" id="{4C3B4D7F-5843-4639-BE6E-25A7169DF6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9651" y="2924737"/>
            <a:ext cx="3419844" cy="1470602"/>
          </a:xfrm>
          <a:prstGeom prst="rect">
            <a:avLst/>
          </a:prstGeom>
        </p:spPr>
      </p:pic>
      <p:sp>
        <p:nvSpPr>
          <p:cNvPr id="10" name="Arrow: Up 9">
            <a:extLst>
              <a:ext uri="{FF2B5EF4-FFF2-40B4-BE49-F238E27FC236}">
                <a16:creationId xmlns:a16="http://schemas.microsoft.com/office/drawing/2014/main" id="{F7E90A22-83D8-40CD-9826-1CC4E88C7650}"/>
              </a:ext>
            </a:extLst>
          </p:cNvPr>
          <p:cNvSpPr/>
          <p:nvPr/>
        </p:nvSpPr>
        <p:spPr>
          <a:xfrm rot="10800000">
            <a:off x="364338" y="2120219"/>
            <a:ext cx="52659" cy="24809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114AC7-8316-4D04-8B10-4CC84F075C1F}"/>
              </a:ext>
            </a:extLst>
          </p:cNvPr>
          <p:cNvSpPr txBox="1"/>
          <p:nvPr/>
        </p:nvSpPr>
        <p:spPr>
          <a:xfrm>
            <a:off x="457701" y="3612093"/>
            <a:ext cx="1630959" cy="200055"/>
          </a:xfrm>
          <a:prstGeom prst="rect">
            <a:avLst/>
          </a:prstGeom>
          <a:noFill/>
        </p:spPr>
        <p:txBody>
          <a:bodyPr wrap="none" lIns="0" tIns="0" rIns="0" bIns="0" rtlCol="0">
            <a:spAutoFit/>
          </a:bodyPr>
          <a:lstStyle/>
          <a:p>
            <a:r>
              <a:rPr lang="en-US" sz="1300" b="1" dirty="0"/>
              <a:t>Fit, Value and Agility</a:t>
            </a:r>
          </a:p>
        </p:txBody>
      </p:sp>
      <p:pic>
        <p:nvPicPr>
          <p:cNvPr id="3" name="Picture 4" descr="List All Loaded Classes in the Java JVM Using Nashorn JavaScript - Capture  Club">
            <a:extLst>
              <a:ext uri="{FF2B5EF4-FFF2-40B4-BE49-F238E27FC236}">
                <a16:creationId xmlns:a16="http://schemas.microsoft.com/office/drawing/2014/main" id="{553ACB94-7673-4643-B52E-DA1D669B8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56" y="1533384"/>
            <a:ext cx="845847" cy="4770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ow to break spaghetti into two pieces according to MIT study">
            <a:extLst>
              <a:ext uri="{FF2B5EF4-FFF2-40B4-BE49-F238E27FC236}">
                <a16:creationId xmlns:a16="http://schemas.microsoft.com/office/drawing/2014/main" id="{63D022E9-7C05-47E0-8829-6E6F1FF62D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937"/>
          <a:stretch/>
        </p:blipFill>
        <p:spPr bwMode="auto">
          <a:xfrm>
            <a:off x="111650" y="1202559"/>
            <a:ext cx="558034" cy="30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1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AFAD-F59A-44A5-B0F3-34AF48639E1A}"/>
              </a:ext>
            </a:extLst>
          </p:cNvPr>
          <p:cNvSpPr>
            <a:spLocks noGrp="1"/>
          </p:cNvSpPr>
          <p:nvPr>
            <p:ph type="title"/>
          </p:nvPr>
        </p:nvSpPr>
        <p:spPr/>
        <p:txBody>
          <a:bodyPr/>
          <a:lstStyle/>
          <a:p>
            <a:r>
              <a:rPr lang="en-US" dirty="0"/>
              <a:t>Big Bowl</a:t>
            </a:r>
          </a:p>
        </p:txBody>
      </p:sp>
      <p:sp>
        <p:nvSpPr>
          <p:cNvPr id="3" name="Content Placeholder 2">
            <a:extLst>
              <a:ext uri="{FF2B5EF4-FFF2-40B4-BE49-F238E27FC236}">
                <a16:creationId xmlns:a16="http://schemas.microsoft.com/office/drawing/2014/main" id="{425E406C-CE30-4882-A750-5E6BF7509B8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56744BD-B33D-4CD1-83E8-D53987A75719}"/>
              </a:ext>
            </a:extLst>
          </p:cNvPr>
          <p:cNvSpPr>
            <a:spLocks noGrp="1"/>
          </p:cNvSpPr>
          <p:nvPr>
            <p:ph type="ftr" sz="quarter" idx="11"/>
          </p:nvPr>
        </p:nvSpPr>
        <p:spPr/>
        <p:txBody>
          <a:bodyPr/>
          <a:lstStyle/>
          <a:p>
            <a:r>
              <a:rPr lang="en-US"/>
              <a:t>DOAG 2020 | How and why GraalVM is quickly becoming relevant for you</a:t>
            </a:r>
            <a:endParaRPr lang="nl-NL"/>
          </a:p>
        </p:txBody>
      </p:sp>
      <p:pic>
        <p:nvPicPr>
          <p:cNvPr id="7" name="Picture 6" descr="https://s14-eu5.startpage.com/cgi-bin/serveimage?url=https:%2F%2Fi.dailymail.co.uk%2Fi%2Fpix%2F2017%2F03%2F20%2F16%2F3E76358100000578-4332066-Weighing_in_at_500lbs_of_spaghetti_150_gallons_of_sauce_and_50lb-a-3_1490026501734.jpg&amp;sp=c181cc58c9107e752b3792052057e455">
            <a:extLst>
              <a:ext uri="{FF2B5EF4-FFF2-40B4-BE49-F238E27FC236}">
                <a16:creationId xmlns:a16="http://schemas.microsoft.com/office/drawing/2014/main" id="{9F6FAE6F-449E-4D23-B609-4D4BEEE39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74" b="17572"/>
          <a:stretch/>
        </p:blipFill>
        <p:spPr bwMode="auto">
          <a:xfrm>
            <a:off x="0" y="0"/>
            <a:ext cx="11172070" cy="5143500"/>
          </a:xfrm>
          <a:prstGeom prst="rect">
            <a:avLst/>
          </a:prstGeom>
          <a:solidFill>
            <a:srgbClr val="FFFFFF"/>
          </a:solidFill>
        </p:spPr>
      </p:pic>
    </p:spTree>
    <p:extLst>
      <p:ext uri="{BB962C8B-B14F-4D97-AF65-F5344CB8AC3E}">
        <p14:creationId xmlns:p14="http://schemas.microsoft.com/office/powerpoint/2010/main" val="3717906303"/>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AMIS_Conclusion_Presentatie_v2</Template>
  <TotalTime>1134</TotalTime>
  <Words>3265</Words>
  <Application>Microsoft Office PowerPoint</Application>
  <PresentationFormat>On-screen Show (16:9)</PresentationFormat>
  <Paragraphs>409</Paragraphs>
  <Slides>59</Slides>
  <Notes>27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Abadi</vt:lpstr>
      <vt:lpstr>Algerian</vt:lpstr>
      <vt:lpstr>Arial</vt:lpstr>
      <vt:lpstr>Calibri</vt:lpstr>
      <vt:lpstr>Chiller</vt:lpstr>
      <vt:lpstr>Cooper Black</vt:lpstr>
      <vt:lpstr>MS UI Gothic</vt:lpstr>
      <vt:lpstr>Office-thema</vt:lpstr>
      <vt:lpstr>How and why GraalVM is quickly becoming relevant for you</vt:lpstr>
      <vt:lpstr>PowerPoint Presentation</vt:lpstr>
      <vt:lpstr>PowerPoint Presentation</vt:lpstr>
      <vt:lpstr>Lifetime of a software application</vt:lpstr>
      <vt:lpstr>A wonderful piece of machine</vt:lpstr>
      <vt:lpstr>A wonderful piece of machine</vt:lpstr>
      <vt:lpstr>PowerPoint Presentation</vt:lpstr>
      <vt:lpstr>PowerPoint Presentation</vt:lpstr>
      <vt:lpstr>Big Bowl</vt:lpstr>
      <vt:lpstr>PowerPoint Presentation</vt:lpstr>
      <vt:lpstr>PowerPoint Presentation</vt:lpstr>
      <vt:lpstr>PowerPoint Presentation</vt:lpstr>
      <vt:lpstr>PowerPoint Presentation</vt:lpstr>
      <vt:lpstr>Some history on GraalVM</vt:lpstr>
      <vt:lpstr>PowerPoint Presentation</vt:lpstr>
      <vt:lpstr>PowerPoint Presentation</vt:lpstr>
      <vt:lpstr>PowerPoint Presentation</vt:lpstr>
      <vt:lpstr>PowerPoint Presentation</vt:lpstr>
      <vt:lpstr>PowerPoint Presentation</vt:lpstr>
      <vt:lpstr>PowerPoint Presentation</vt:lpstr>
      <vt:lpstr>Native?!</vt:lpstr>
      <vt:lpstr>PowerPoint Presentation</vt:lpstr>
      <vt:lpstr>PowerPoint Presentation</vt:lpstr>
      <vt:lpstr>Native Images (AOT) versus JVM JIT</vt:lpstr>
      <vt:lpstr>Ahead-of-Time Compilation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Grass is Greener</vt:lpstr>
      <vt:lpstr>Extending the lawn by opening the fence</vt:lpstr>
      <vt:lpstr>Polyglot Interoperability</vt:lpstr>
      <vt:lpstr>PowerPoint Presentation</vt:lpstr>
      <vt:lpstr>PowerPoint Presentation</vt:lpstr>
      <vt:lpstr>GraalVM can merge and run (Java Byte) code  derived from various origins</vt:lpstr>
      <vt:lpstr>PowerPoint Presentation</vt:lpstr>
      <vt:lpstr>From Java to JavaScript Evaluate a Simple Code Snippet</vt:lpstr>
      <vt:lpstr>From Java to JavaScript Evaluate a JavaScript Function – then call it as Java method</vt:lpstr>
      <vt:lpstr>From Java to JavaScript Handle exception in Java thrown in JavaScript</vt:lpstr>
      <vt:lpstr>A Typical Java Challenge  (aided by JavaScript interaction)</vt:lpstr>
      <vt:lpstr>A Typical Java Challenge</vt:lpstr>
      <vt:lpstr>Validator.js – a community package with dozens of predefined validations … in JavaScript</vt:lpstr>
      <vt:lpstr>JavaScript Validator Module is compatible with GraalJS</vt:lpstr>
      <vt:lpstr>A Typical Java Challenge – Resolved (with GraalVM)</vt:lpstr>
      <vt:lpstr>A Typical Java Challenge – Resolved (with GraalVM)</vt:lpstr>
      <vt:lpstr>Polyglot from JavaScript to other Graal Truffle Languages</vt:lpstr>
      <vt:lpstr>Polyglot from non-JVM languages Dutch National Police Case: Scala  (Fast)R on GraalVM</vt:lpstr>
      <vt:lpstr>Conclusion</vt:lpstr>
      <vt:lpstr>PowerPoint Presentation</vt:lpstr>
      <vt:lpstr>Quick Recap – What is GraalVM?</vt:lpstr>
      <vt:lpstr>GraalVM: Two Editions</vt:lpstr>
      <vt:lpstr>GraalVM EE included in all OCI subscriptions</vt:lpstr>
      <vt:lpstr>Tools in the GraalVM Ecosystem</vt:lpstr>
      <vt:lpstr>Adopting GraalVM in your team - your first steps</vt:lpstr>
      <vt:lpstr>Adopting GraalVM in your team - your next steps</vt:lpstr>
      <vt:lpstr>Thank you for your attention    </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Graal</dc:title>
  <dc:subject/>
  <dc:creator>Lucas Jellema</dc:creator>
  <cp:keywords/>
  <dc:description>AMIS Conclusion presentatie - versie 2 - juni 2019
Ontwerp: Humming
Template: Ton Persoon</dc:description>
  <cp:lastModifiedBy>Lucas Jellema</cp:lastModifiedBy>
  <cp:revision>40</cp:revision>
  <dcterms:created xsi:type="dcterms:W3CDTF">2020-11-13T11:08:17Z</dcterms:created>
  <dcterms:modified xsi:type="dcterms:W3CDTF">2020-11-15T08:11:58Z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ies>
</file>